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5" r:id="rId5"/>
  </p:sldMasterIdLst>
  <p:notesMasterIdLst>
    <p:notesMasterId r:id="rId50"/>
  </p:notesMasterIdLst>
  <p:sldIdLst>
    <p:sldId id="1087" r:id="rId6"/>
    <p:sldId id="1022" r:id="rId7"/>
    <p:sldId id="1028" r:id="rId8"/>
    <p:sldId id="1064" r:id="rId9"/>
    <p:sldId id="1103" r:id="rId10"/>
    <p:sldId id="1054" r:id="rId11"/>
    <p:sldId id="1071" r:id="rId12"/>
    <p:sldId id="1029" r:id="rId13"/>
    <p:sldId id="1092" r:id="rId14"/>
    <p:sldId id="1065" r:id="rId15"/>
    <p:sldId id="1091" r:id="rId16"/>
    <p:sldId id="1088" r:id="rId17"/>
    <p:sldId id="1094" r:id="rId18"/>
    <p:sldId id="1076" r:id="rId19"/>
    <p:sldId id="1073" r:id="rId20"/>
    <p:sldId id="1090" r:id="rId21"/>
    <p:sldId id="1116" r:id="rId22"/>
    <p:sldId id="1030" r:id="rId23"/>
    <p:sldId id="1095" r:id="rId24"/>
    <p:sldId id="1096" r:id="rId25"/>
    <p:sldId id="1097" r:id="rId26"/>
    <p:sldId id="1098" r:id="rId27"/>
    <p:sldId id="1099" r:id="rId28"/>
    <p:sldId id="1093" r:id="rId29"/>
    <p:sldId id="1100" r:id="rId30"/>
    <p:sldId id="1034" r:id="rId31"/>
    <p:sldId id="1081" r:id="rId32"/>
    <p:sldId id="1109" r:id="rId33"/>
    <p:sldId id="1110" r:id="rId34"/>
    <p:sldId id="1111" r:id="rId35"/>
    <p:sldId id="1112" r:id="rId36"/>
    <p:sldId id="1032" r:id="rId37"/>
    <p:sldId id="1078" r:id="rId38"/>
    <p:sldId id="1105" r:id="rId39"/>
    <p:sldId id="1114" r:id="rId40"/>
    <p:sldId id="1102" r:id="rId41"/>
    <p:sldId id="1115" r:id="rId42"/>
    <p:sldId id="1083" r:id="rId43"/>
    <p:sldId id="1101" r:id="rId44"/>
    <p:sldId id="1038" r:id="rId45"/>
    <p:sldId id="1084" r:id="rId46"/>
    <p:sldId id="1069" r:id="rId47"/>
    <p:sldId id="1070" r:id="rId48"/>
    <p:sldId id="106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4CBEA2-F0ED-4D53-82F7-DE5740E5D7B2}">
          <p14:sldIdLst>
            <p14:sldId id="1087"/>
            <p14:sldId id="1022"/>
            <p14:sldId id="1028"/>
            <p14:sldId id="1064"/>
            <p14:sldId id="1103"/>
            <p14:sldId id="1054"/>
            <p14:sldId id="1071"/>
            <p14:sldId id="1029"/>
            <p14:sldId id="1092"/>
            <p14:sldId id="1065"/>
            <p14:sldId id="1091"/>
            <p14:sldId id="1088"/>
            <p14:sldId id="1094"/>
            <p14:sldId id="1076"/>
            <p14:sldId id="1073"/>
            <p14:sldId id="1090"/>
            <p14:sldId id="1116"/>
            <p14:sldId id="1030"/>
            <p14:sldId id="1095"/>
            <p14:sldId id="1096"/>
            <p14:sldId id="1097"/>
            <p14:sldId id="1098"/>
            <p14:sldId id="1099"/>
            <p14:sldId id="1093"/>
            <p14:sldId id="1100"/>
            <p14:sldId id="1034"/>
            <p14:sldId id="1081"/>
            <p14:sldId id="1109"/>
            <p14:sldId id="1110"/>
            <p14:sldId id="1111"/>
            <p14:sldId id="1112"/>
            <p14:sldId id="1032"/>
            <p14:sldId id="1078"/>
            <p14:sldId id="1105"/>
            <p14:sldId id="1114"/>
            <p14:sldId id="1102"/>
            <p14:sldId id="1115"/>
            <p14:sldId id="1083"/>
            <p14:sldId id="1101"/>
            <p14:sldId id="1038"/>
            <p14:sldId id="1084"/>
            <p14:sldId id="1069"/>
            <p14:sldId id="1070"/>
            <p14:sldId id="106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Andersson" initials="KA" lastIdx="6" clrIdx="0">
    <p:extLst>
      <p:ext uri="{19B8F6BF-5375-455C-9EA6-DF929625EA0E}">
        <p15:presenceInfo xmlns:p15="http://schemas.microsoft.com/office/powerpoint/2012/main" userId="S::kandersson@unicef.org::4e63ed49-1f64-4ac8-926f-b0b68570b00e" providerId="AD"/>
      </p:ext>
    </p:extLst>
  </p:cmAuthor>
  <p:cmAuthor id="2" name="Manahil Siddiqi" initials="MS" lastIdx="1" clrIdx="1">
    <p:extLst>
      <p:ext uri="{19B8F6BF-5375-455C-9EA6-DF929625EA0E}">
        <p15:presenceInfo xmlns:p15="http://schemas.microsoft.com/office/powerpoint/2012/main" userId="S::msiddiqi@unicef.org::6d1286a8-2ea8-429d-91aa-b94cd04ccdf4" providerId="AD"/>
      </p:ext>
    </p:extLst>
  </p:cmAuthor>
  <p:cmAuthor id="3" name="Shiraz Chakera" initials="SC" lastIdx="4" clrIdx="2">
    <p:extLst>
      <p:ext uri="{19B8F6BF-5375-455C-9EA6-DF929625EA0E}">
        <p15:presenceInfo xmlns:p15="http://schemas.microsoft.com/office/powerpoint/2012/main" userId="S::schakera@unicef.org::a2d8da05-10c1-41e3-b0a5-4b0bfeef8c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A4B"/>
    <a:srgbClr val="F7931D"/>
    <a:srgbClr val="975C14"/>
    <a:srgbClr val="FF4D37"/>
    <a:srgbClr val="A26215"/>
    <a:srgbClr val="CC7A19"/>
    <a:srgbClr val="77777A"/>
    <a:srgbClr val="374EA2"/>
    <a:srgbClr val="81BD41"/>
    <a:srgbClr val="00A3DB"/>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88015" autoAdjust="0"/>
  </p:normalViewPr>
  <p:slideViewPr>
    <p:cSldViewPr snapToGrid="0">
      <p:cViewPr varScale="1">
        <p:scale>
          <a:sx n="65" d="100"/>
          <a:sy n="65" d="100"/>
        </p:scale>
        <p:origin x="744" y="54"/>
      </p:cViewPr>
      <p:guideLst/>
    </p:cSldViewPr>
  </p:slideViewPr>
  <p:outlineViewPr>
    <p:cViewPr>
      <p:scale>
        <a:sx n="33" d="100"/>
        <a:sy n="33" d="100"/>
      </p:scale>
      <p:origin x="0" y="-82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20D9B-FDA9-E649-BFD6-FB5F696A8D36}"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0D4B0-C1B5-8542-89A8-2703E779CBD1}" type="slidenum">
              <a:rPr lang="en-US" smtClean="0"/>
              <a:t>‹#›</a:t>
            </a:fld>
            <a:endParaRPr lang="en-US"/>
          </a:p>
        </p:txBody>
      </p:sp>
    </p:spTree>
    <p:extLst>
      <p:ext uri="{BB962C8B-B14F-4D97-AF65-F5344CB8AC3E}">
        <p14:creationId xmlns:p14="http://schemas.microsoft.com/office/powerpoint/2010/main" val="35062818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7DE: Seven Dimensions of Exclusion</a:t>
            </a:r>
          </a:p>
        </p:txBody>
      </p:sp>
      <p:sp>
        <p:nvSpPr>
          <p:cNvPr id="4" name="Slide Number Placeholder 3"/>
          <p:cNvSpPr>
            <a:spLocks noGrp="1"/>
          </p:cNvSpPr>
          <p:nvPr>
            <p:ph type="sldNum" sz="quarter" idx="5"/>
          </p:nvPr>
        </p:nvSpPr>
        <p:spPr/>
        <p:txBody>
          <a:bodyPr/>
          <a:lstStyle/>
          <a:p>
            <a:fld id="{30C0D4B0-C1B5-8542-89A8-2703E779CBD1}" type="slidenum">
              <a:rPr lang="en-US" smtClean="0"/>
              <a:t>4</a:t>
            </a:fld>
            <a:endParaRPr lang="en-US"/>
          </a:p>
        </p:txBody>
      </p:sp>
    </p:spTree>
    <p:extLst>
      <p:ext uri="{BB962C8B-B14F-4D97-AF65-F5344CB8AC3E}">
        <p14:creationId xmlns:p14="http://schemas.microsoft.com/office/powerpoint/2010/main" val="186512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19</a:t>
            </a:fld>
            <a:endParaRPr lang="en-US"/>
          </a:p>
        </p:txBody>
      </p:sp>
    </p:spTree>
    <p:extLst>
      <p:ext uri="{BB962C8B-B14F-4D97-AF65-F5344CB8AC3E}">
        <p14:creationId xmlns:p14="http://schemas.microsoft.com/office/powerpoint/2010/main" val="392490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20</a:t>
            </a:fld>
            <a:endParaRPr lang="en-US"/>
          </a:p>
        </p:txBody>
      </p:sp>
    </p:spTree>
    <p:extLst>
      <p:ext uri="{BB962C8B-B14F-4D97-AF65-F5344CB8AC3E}">
        <p14:creationId xmlns:p14="http://schemas.microsoft.com/office/powerpoint/2010/main" val="141432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22</a:t>
            </a:fld>
            <a:endParaRPr lang="en-US"/>
          </a:p>
        </p:txBody>
      </p:sp>
    </p:spTree>
    <p:extLst>
      <p:ext uri="{BB962C8B-B14F-4D97-AF65-F5344CB8AC3E}">
        <p14:creationId xmlns:p14="http://schemas.microsoft.com/office/powerpoint/2010/main" val="148096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27</a:t>
            </a:fld>
            <a:endParaRPr lang="en-US"/>
          </a:p>
        </p:txBody>
      </p:sp>
    </p:spTree>
    <p:extLst>
      <p:ext uri="{BB962C8B-B14F-4D97-AF65-F5344CB8AC3E}">
        <p14:creationId xmlns:p14="http://schemas.microsoft.com/office/powerpoint/2010/main" val="1425508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F3F41"/>
                </a:solidFill>
                <a:latin typeface="Univers LT Pro 45 Light"/>
              </a:rPr>
              <a:t>ICLS: 18th International Conference of </a:t>
            </a:r>
            <a:r>
              <a:rPr lang="en-US" sz="1800" b="0" i="0" u="none" strike="noStrike" baseline="0" dirty="0" err="1">
                <a:solidFill>
                  <a:srgbClr val="3F3F41"/>
                </a:solidFill>
                <a:latin typeface="Univers LT Pro 45 Light"/>
              </a:rPr>
              <a:t>Labour</a:t>
            </a:r>
            <a:r>
              <a:rPr lang="en-US" sz="1800" b="0" i="0" u="none" strike="noStrike" baseline="0" dirty="0">
                <a:solidFill>
                  <a:srgbClr val="3F3F41"/>
                </a:solidFill>
                <a:latin typeface="Univers LT Pro 45 Light"/>
              </a:rPr>
              <a:t> Statisticians in 2008</a:t>
            </a:r>
          </a:p>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28</a:t>
            </a:fld>
            <a:endParaRPr lang="en-US"/>
          </a:p>
        </p:txBody>
      </p:sp>
    </p:spTree>
    <p:extLst>
      <p:ext uri="{BB962C8B-B14F-4D97-AF65-F5344CB8AC3E}">
        <p14:creationId xmlns:p14="http://schemas.microsoft.com/office/powerpoint/2010/main" val="3785836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32</a:t>
            </a:fld>
            <a:endParaRPr lang="en-US"/>
          </a:p>
        </p:txBody>
      </p:sp>
    </p:spTree>
    <p:extLst>
      <p:ext uri="{BB962C8B-B14F-4D97-AF65-F5344CB8AC3E}">
        <p14:creationId xmlns:p14="http://schemas.microsoft.com/office/powerpoint/2010/main" val="245016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1200" kern="1200" dirty="0">
                <a:solidFill>
                  <a:schemeClr val="tx1">
                    <a:lumMod val="75000"/>
                    <a:lumOff val="25000"/>
                  </a:schemeClr>
                </a:solidFill>
                <a:effectLst/>
                <a:latin typeface="Arial" panose="020B0604020202020204" pitchFamily="34" charset="0"/>
                <a:ea typeface="+mn-ea"/>
                <a:cs typeface="Arial" panose="020B0604020202020204" pitchFamily="34" charset="0"/>
              </a:rPr>
              <a:t>Dropout risk</a:t>
            </a:r>
          </a:p>
          <a:p>
            <a:r>
              <a:rPr lang="en-CA" dirty="0"/>
              <a:t>RODO: Children at Risk of Dropping Out</a:t>
            </a:r>
          </a:p>
          <a:p>
            <a:r>
              <a:rPr lang="en-CA" dirty="0"/>
              <a:t>MPL: Minimum proficiency level (of learning)</a:t>
            </a:r>
          </a:p>
        </p:txBody>
      </p:sp>
      <p:sp>
        <p:nvSpPr>
          <p:cNvPr id="4" name="Slide Number Placeholder 3"/>
          <p:cNvSpPr>
            <a:spLocks noGrp="1"/>
          </p:cNvSpPr>
          <p:nvPr>
            <p:ph type="sldNum" sz="quarter" idx="5"/>
          </p:nvPr>
        </p:nvSpPr>
        <p:spPr/>
        <p:txBody>
          <a:bodyPr/>
          <a:lstStyle/>
          <a:p>
            <a:fld id="{30C0D4B0-C1B5-8542-89A8-2703E779CBD1}" type="slidenum">
              <a:rPr lang="en-US" smtClean="0"/>
              <a:t>33</a:t>
            </a:fld>
            <a:endParaRPr lang="en-US"/>
          </a:p>
        </p:txBody>
      </p:sp>
    </p:spTree>
    <p:extLst>
      <p:ext uri="{BB962C8B-B14F-4D97-AF65-F5344CB8AC3E}">
        <p14:creationId xmlns:p14="http://schemas.microsoft.com/office/powerpoint/2010/main" val="161452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41</a:t>
            </a:fld>
            <a:endParaRPr lang="en-US"/>
          </a:p>
        </p:txBody>
      </p:sp>
    </p:spTree>
    <p:extLst>
      <p:ext uri="{BB962C8B-B14F-4D97-AF65-F5344CB8AC3E}">
        <p14:creationId xmlns:p14="http://schemas.microsoft.com/office/powerpoint/2010/main" val="2126468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42</a:t>
            </a:fld>
            <a:endParaRPr lang="en-US"/>
          </a:p>
        </p:txBody>
      </p:sp>
    </p:spTree>
    <p:extLst>
      <p:ext uri="{BB962C8B-B14F-4D97-AF65-F5344CB8AC3E}">
        <p14:creationId xmlns:p14="http://schemas.microsoft.com/office/powerpoint/2010/main" val="314048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44</a:t>
            </a:fld>
            <a:endParaRPr lang="en-US"/>
          </a:p>
        </p:txBody>
      </p:sp>
    </p:spTree>
    <p:extLst>
      <p:ext uri="{BB962C8B-B14F-4D97-AF65-F5344CB8AC3E}">
        <p14:creationId xmlns:p14="http://schemas.microsoft.com/office/powerpoint/2010/main" val="3645723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8</a:t>
            </a:fld>
            <a:endParaRPr lang="en-US"/>
          </a:p>
        </p:txBody>
      </p:sp>
    </p:spTree>
    <p:extLst>
      <p:ext uri="{BB962C8B-B14F-4D97-AF65-F5344CB8AC3E}">
        <p14:creationId xmlns:p14="http://schemas.microsoft.com/office/powerpoint/2010/main" val="49551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EMIS: Education Management Information Systems</a:t>
            </a:r>
          </a:p>
        </p:txBody>
      </p:sp>
      <p:sp>
        <p:nvSpPr>
          <p:cNvPr id="4" name="Slide Number Placeholder 3"/>
          <p:cNvSpPr>
            <a:spLocks noGrp="1"/>
          </p:cNvSpPr>
          <p:nvPr>
            <p:ph type="sldNum" sz="quarter" idx="5"/>
          </p:nvPr>
        </p:nvSpPr>
        <p:spPr/>
        <p:txBody>
          <a:bodyPr/>
          <a:lstStyle/>
          <a:p>
            <a:fld id="{30C0D4B0-C1B5-8542-89A8-2703E779CBD1}" type="slidenum">
              <a:rPr lang="en-US" smtClean="0"/>
              <a:t>9</a:t>
            </a:fld>
            <a:endParaRPr lang="en-US"/>
          </a:p>
        </p:txBody>
      </p:sp>
    </p:spTree>
    <p:extLst>
      <p:ext uri="{BB962C8B-B14F-4D97-AF65-F5344CB8AC3E}">
        <p14:creationId xmlns:p14="http://schemas.microsoft.com/office/powerpoint/2010/main" val="312443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NGO: Non-governmental Organizations</a:t>
            </a:r>
          </a:p>
        </p:txBody>
      </p:sp>
      <p:sp>
        <p:nvSpPr>
          <p:cNvPr id="4" name="Slide Number Placeholder 3"/>
          <p:cNvSpPr>
            <a:spLocks noGrp="1"/>
          </p:cNvSpPr>
          <p:nvPr>
            <p:ph type="sldNum" sz="quarter" idx="5"/>
          </p:nvPr>
        </p:nvSpPr>
        <p:spPr/>
        <p:txBody>
          <a:bodyPr/>
          <a:lstStyle/>
          <a:p>
            <a:fld id="{30C0D4B0-C1B5-8542-89A8-2703E779CBD1}" type="slidenum">
              <a:rPr lang="en-US" smtClean="0"/>
              <a:t>10</a:t>
            </a:fld>
            <a:endParaRPr lang="en-US"/>
          </a:p>
        </p:txBody>
      </p:sp>
    </p:spTree>
    <p:extLst>
      <p:ext uri="{BB962C8B-B14F-4D97-AF65-F5344CB8AC3E}">
        <p14:creationId xmlns:p14="http://schemas.microsoft.com/office/powerpoint/2010/main" val="107853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See Annex B for a deeper discussion of the visibility model, and Table 1.2 for a comparison of the visibility model with the 7DE model.</a:t>
            </a:r>
          </a:p>
        </p:txBody>
      </p:sp>
      <p:sp>
        <p:nvSpPr>
          <p:cNvPr id="4" name="Slide Number Placeholder 3"/>
          <p:cNvSpPr>
            <a:spLocks noGrp="1"/>
          </p:cNvSpPr>
          <p:nvPr>
            <p:ph type="sldNum" sz="quarter" idx="5"/>
          </p:nvPr>
        </p:nvSpPr>
        <p:spPr/>
        <p:txBody>
          <a:bodyPr/>
          <a:lstStyle/>
          <a:p>
            <a:fld id="{30C0D4B0-C1B5-8542-89A8-2703E779CBD1}" type="slidenum">
              <a:rPr lang="en-US" smtClean="0"/>
              <a:t>11</a:t>
            </a:fld>
            <a:endParaRPr lang="en-US"/>
          </a:p>
        </p:txBody>
      </p:sp>
    </p:spTree>
    <p:extLst>
      <p:ext uri="{BB962C8B-B14F-4D97-AF65-F5344CB8AC3E}">
        <p14:creationId xmlns:p14="http://schemas.microsoft.com/office/powerpoint/2010/main" val="58462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13</a:t>
            </a:fld>
            <a:endParaRPr lang="en-US"/>
          </a:p>
        </p:txBody>
      </p:sp>
    </p:spTree>
    <p:extLst>
      <p:ext uri="{BB962C8B-B14F-4D97-AF65-F5344CB8AC3E}">
        <p14:creationId xmlns:p14="http://schemas.microsoft.com/office/powerpoint/2010/main" val="1908933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ISCED: International Standard Classification of Education, produced by the UNESCO Institute for Statistics for cross-national comparable data on education.</a:t>
            </a:r>
          </a:p>
          <a:p>
            <a:r>
              <a:rPr lang="en-CA" dirty="0"/>
              <a:t>SDG: Sustainable Development Goals</a:t>
            </a:r>
          </a:p>
        </p:txBody>
      </p:sp>
      <p:sp>
        <p:nvSpPr>
          <p:cNvPr id="4" name="Slide Number Placeholder 3"/>
          <p:cNvSpPr>
            <a:spLocks noGrp="1"/>
          </p:cNvSpPr>
          <p:nvPr>
            <p:ph type="sldNum" sz="quarter" idx="5"/>
          </p:nvPr>
        </p:nvSpPr>
        <p:spPr/>
        <p:txBody>
          <a:bodyPr/>
          <a:lstStyle/>
          <a:p>
            <a:fld id="{30C0D4B0-C1B5-8542-89A8-2703E779CBD1}" type="slidenum">
              <a:rPr lang="en-US" smtClean="0"/>
              <a:t>14</a:t>
            </a:fld>
            <a:endParaRPr lang="en-US"/>
          </a:p>
        </p:txBody>
      </p:sp>
    </p:spTree>
    <p:extLst>
      <p:ext uri="{BB962C8B-B14F-4D97-AF65-F5344CB8AC3E}">
        <p14:creationId xmlns:p14="http://schemas.microsoft.com/office/powerpoint/2010/main" val="86826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7DE: Seven Dimensions of Exclusion</a:t>
            </a:r>
          </a:p>
        </p:txBody>
      </p:sp>
      <p:sp>
        <p:nvSpPr>
          <p:cNvPr id="4" name="Slide Number Placeholder 3"/>
          <p:cNvSpPr>
            <a:spLocks noGrp="1"/>
          </p:cNvSpPr>
          <p:nvPr>
            <p:ph type="sldNum" sz="quarter" idx="5"/>
          </p:nvPr>
        </p:nvSpPr>
        <p:spPr/>
        <p:txBody>
          <a:bodyPr/>
          <a:lstStyle/>
          <a:p>
            <a:fld id="{30C0D4B0-C1B5-8542-89A8-2703E779CBD1}" type="slidenum">
              <a:rPr lang="en-US" smtClean="0"/>
              <a:t>17</a:t>
            </a:fld>
            <a:endParaRPr lang="en-US"/>
          </a:p>
        </p:txBody>
      </p:sp>
    </p:spTree>
    <p:extLst>
      <p:ext uri="{BB962C8B-B14F-4D97-AF65-F5344CB8AC3E}">
        <p14:creationId xmlns:p14="http://schemas.microsoft.com/office/powerpoint/2010/main" val="1879401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C0D4B0-C1B5-8542-89A8-2703E779CBD1}" type="slidenum">
              <a:rPr lang="en-US" smtClean="0"/>
              <a:t>18</a:t>
            </a:fld>
            <a:endParaRPr lang="en-US"/>
          </a:p>
        </p:txBody>
      </p:sp>
    </p:spTree>
    <p:extLst>
      <p:ext uri="{BB962C8B-B14F-4D97-AF65-F5344CB8AC3E}">
        <p14:creationId xmlns:p14="http://schemas.microsoft.com/office/powerpoint/2010/main" val="31363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F4C4A3-131D-DB01-7FB0-5BCC2E632B79}"/>
              </a:ext>
            </a:extLst>
          </p:cNvPr>
          <p:cNvSpPr>
            <a:spLocks noGrp="1"/>
          </p:cNvSpPr>
          <p:nvPr>
            <p:ph type="pic" sz="quarter" idx="10"/>
          </p:nvPr>
        </p:nvSpPr>
        <p:spPr>
          <a:xfrm>
            <a:off x="-61472" y="-92208"/>
            <a:ext cx="12317506" cy="4751859"/>
          </a:xfrm>
        </p:spPr>
        <p:txBody>
          <a:bodyPr/>
          <a:lstStyle/>
          <a:p>
            <a:endParaRPr lang="en-US" dirty="0"/>
          </a:p>
        </p:txBody>
      </p:sp>
      <p:sp>
        <p:nvSpPr>
          <p:cNvPr id="2" name="Title 1"/>
          <p:cNvSpPr>
            <a:spLocks noGrp="1"/>
          </p:cNvSpPr>
          <p:nvPr>
            <p:ph type="ctrTitle"/>
          </p:nvPr>
        </p:nvSpPr>
        <p:spPr>
          <a:xfrm>
            <a:off x="0" y="4659650"/>
            <a:ext cx="12192000" cy="1231011"/>
          </a:xfrm>
          <a:prstGeom prst="rect">
            <a:avLst/>
          </a:prstGeom>
        </p:spPr>
        <p:txBody>
          <a:bodyPr anchor="b"/>
          <a:lstStyle>
            <a:lvl1pPr algn="ctr">
              <a:defRPr sz="6000">
                <a:solidFill>
                  <a:schemeClr val="accent2"/>
                </a:solidFill>
              </a:defRPr>
            </a:lvl1pPr>
          </a:lstStyle>
          <a:p>
            <a:r>
              <a:rPr lang="en-US" dirty="0"/>
              <a:t>Click to edit Master title style</a:t>
            </a:r>
          </a:p>
        </p:txBody>
      </p:sp>
      <p:sp>
        <p:nvSpPr>
          <p:cNvPr id="3" name="Subtitle 2"/>
          <p:cNvSpPr>
            <a:spLocks noGrp="1"/>
          </p:cNvSpPr>
          <p:nvPr>
            <p:ph type="subTitle" idx="1" hasCustomPrompt="1"/>
          </p:nvPr>
        </p:nvSpPr>
        <p:spPr>
          <a:xfrm>
            <a:off x="0" y="5904950"/>
            <a:ext cx="12192000" cy="953050"/>
          </a:xfrm>
        </p:spPr>
        <p:txBody>
          <a:bodyPr/>
          <a:lstStyle>
            <a:lvl1pPr marL="0" indent="0" algn="ctr">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9" name="Group 18">
            <a:extLst>
              <a:ext uri="{FF2B5EF4-FFF2-40B4-BE49-F238E27FC236}">
                <a16:creationId xmlns:a16="http://schemas.microsoft.com/office/drawing/2014/main" id="{345137B5-5089-5D43-F741-F3AB8C9FB5BB}"/>
              </a:ext>
            </a:extLst>
          </p:cNvPr>
          <p:cNvGrpSpPr/>
          <p:nvPr userDrawn="1"/>
        </p:nvGrpSpPr>
        <p:grpSpPr>
          <a:xfrm>
            <a:off x="0" y="4385237"/>
            <a:ext cx="12192000" cy="275493"/>
            <a:chOff x="0" y="4369869"/>
            <a:chExt cx="9586251" cy="275493"/>
          </a:xfrm>
        </p:grpSpPr>
        <p:sp>
          <p:nvSpPr>
            <p:cNvPr id="9" name="Rectangle 8">
              <a:extLst>
                <a:ext uri="{FF2B5EF4-FFF2-40B4-BE49-F238E27FC236}">
                  <a16:creationId xmlns:a16="http://schemas.microsoft.com/office/drawing/2014/main" id="{6E73769C-C404-C8B6-3B87-F0927762C717}"/>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141B8F-38ED-A48A-BA46-E20B50D6E68B}"/>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864E11-E595-6DD8-DCF9-64A83064434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00ACF2-55C8-1CFC-0893-E12BE966462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BF0D0E-6F0F-98DF-7488-9D2AADBAA16D}"/>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0CF4A3-BA66-897F-ED04-14D39B07D8B0}"/>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B50909-BF57-DCC9-4F23-892BCA530ED7}"/>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AD09DC-C3F7-5639-EF58-DF6DE4F60A7C}"/>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3D38B9-8326-08F6-8C19-3AE1D20D00A3}"/>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B5D3791A-A50F-379F-00D1-DCDE5F2C8917}"/>
              </a:ext>
            </a:extLst>
          </p:cNvPr>
          <p:cNvSpPr>
            <a:spLocks noGrp="1"/>
          </p:cNvSpPr>
          <p:nvPr>
            <p:ph type="body" sz="quarter" idx="11" hasCustomPrompt="1"/>
          </p:nvPr>
        </p:nvSpPr>
        <p:spPr>
          <a:xfrm>
            <a:off x="7599363" y="4179634"/>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51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urpl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3"/>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3"/>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6BDD57F-56E8-5849-7EAF-5E5F1A34EC41}"/>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1672920-DDE4-0149-B30F-BB4D2FA28F7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5708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360828" cy="1732750"/>
          </a:xfrm>
          <a:prstGeom prst="rect">
            <a:avLst/>
          </a:prstGeom>
        </p:spPr>
        <p:txBody>
          <a:bodyPr anchor="t"/>
          <a:lstStyle>
            <a:lvl1pPr>
              <a:defRPr sz="6000">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360828" cy="427179"/>
          </a:xfrm>
        </p:spPr>
        <p:txBody>
          <a:bodyPr anchor="b"/>
          <a:lstStyle>
            <a:lvl1pPr marL="0" indent="0">
              <a:buNone/>
              <a:defRPr sz="2400" b="0" i="0">
                <a:solidFill>
                  <a:schemeClr val="accent4"/>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7D26D19-43F4-8382-BB2A-B7D4668603A0}"/>
              </a:ext>
            </a:extLst>
          </p:cNvPr>
          <p:cNvSpPr/>
          <p:nvPr userDrawn="1"/>
        </p:nvSpPr>
        <p:spPr>
          <a:xfrm>
            <a:off x="9757442" y="4790279"/>
            <a:ext cx="2213002" cy="1940934"/>
          </a:xfrm>
          <a:prstGeom prst="rect">
            <a:avLst/>
          </a:prstGeom>
          <a:solidFill>
            <a:schemeClr val="bg1">
              <a:alpha val="8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F3D54B3-6A9D-4121-1600-4B530DBCE84D}"/>
              </a:ext>
            </a:extLst>
          </p:cNvPr>
          <p:cNvCxnSpPr/>
          <p:nvPr userDrawn="1"/>
        </p:nvCxnSpPr>
        <p:spPr>
          <a:xfrm>
            <a:off x="9818914" y="5143745"/>
            <a:ext cx="2051638"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C766E0-EAE6-C303-6FDE-7F12FF4298B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4"/>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2BE5C36D-807D-D356-6E2F-663429BA1306}"/>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24FCDB5C-D7F1-5D3B-EB12-E9FDA3ED3888}"/>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6">
            <a:extLst>
              <a:ext uri="{FF2B5EF4-FFF2-40B4-BE49-F238E27FC236}">
                <a16:creationId xmlns:a16="http://schemas.microsoft.com/office/drawing/2014/main" id="{E815EAC1-1E00-9A33-CC57-8BED6B059A85}"/>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7941E">
                    <a:alpha val="10000"/>
                  </a:srgbClr>
                </a:solidFill>
              </a:defRPr>
            </a:lvl1pPr>
            <a:lvl2pPr marL="457200" indent="0" algn="ctr">
              <a:buNone/>
              <a:defRPr sz="20000" b="1">
                <a:solidFill>
                  <a:srgbClr val="F7941E">
                    <a:alpha val="10000"/>
                  </a:srgbClr>
                </a:solidFill>
              </a:defRPr>
            </a:lvl2pPr>
            <a:lvl3pPr marL="914400" indent="0" algn="ctr">
              <a:buNone/>
              <a:defRPr sz="20000" b="1">
                <a:solidFill>
                  <a:srgbClr val="F7941E">
                    <a:alpha val="10000"/>
                  </a:srgbClr>
                </a:solidFill>
              </a:defRPr>
            </a:lvl3pPr>
            <a:lvl4pPr marL="1371600" indent="0" algn="ctr">
              <a:buNone/>
              <a:defRPr sz="20000" b="1">
                <a:solidFill>
                  <a:srgbClr val="F7941E">
                    <a:alpha val="10000"/>
                  </a:srgbClr>
                </a:solidFill>
              </a:defRPr>
            </a:lvl4pPr>
            <a:lvl5pPr marL="1828800" indent="0" algn="ctr">
              <a:buNone/>
              <a:defRPr sz="20000" b="1">
                <a:solidFill>
                  <a:srgbClr val="F7941E">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703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E22A63C1-8CFE-02BA-63FC-88D23C288D1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13309BBF-5270-6D48-C2C7-F9759973CBD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1CA2871B-1EF6-8D3B-7639-C0C5927B8D17}"/>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46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Orang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17BB0F7-3EC2-73F6-A1BA-6C85D5C90EA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DA7201A-4865-5B32-EA17-91D25BDF198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79892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Orang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4"/>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EBDD556-CF71-B6F6-686E-BF79E7BFC2C9}"/>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16CC14D7-2E67-7CD0-A4DA-90EC4AA30D8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06233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rang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4"/>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677D7CB-7D18-863E-1087-E4FC69978FE7}"/>
              </a:ext>
            </a:extLst>
          </p:cNvPr>
          <p:cNvSpPr/>
          <p:nvPr userDrawn="1"/>
        </p:nvSpPr>
        <p:spPr>
          <a:xfrm>
            <a:off x="-8826" y="-15166"/>
            <a:ext cx="12200825"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7B6AA2B-DBE2-4806-0EDB-1D8A4E3FBE4A}"/>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75045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ya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1"/>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Rectangle 17">
            <a:extLst>
              <a:ext uri="{FF2B5EF4-FFF2-40B4-BE49-F238E27FC236}">
                <a16:creationId xmlns:a16="http://schemas.microsoft.com/office/drawing/2014/main" id="{114150B2-C286-7356-91FB-B7CD6A4136F2}"/>
              </a:ext>
            </a:extLst>
          </p:cNvPr>
          <p:cNvSpPr/>
          <p:nvPr userDrawn="1"/>
        </p:nvSpPr>
        <p:spPr>
          <a:xfrm>
            <a:off x="9757442" y="4790279"/>
            <a:ext cx="2213002" cy="1940934"/>
          </a:xfrm>
          <a:prstGeom prst="rect">
            <a:avLst/>
          </a:prstGeom>
          <a:solidFill>
            <a:schemeClr val="bg1">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F65E1AB-F8E0-4612-6A73-05BDBA898A87}"/>
              </a:ext>
            </a:extLst>
          </p:cNvPr>
          <p:cNvCxnSpPr/>
          <p:nvPr userDrawn="1"/>
        </p:nvCxnSpPr>
        <p:spPr>
          <a:xfrm>
            <a:off x="9818914" y="5143745"/>
            <a:ext cx="205163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23674-1434-F788-F283-4449B420C33E}"/>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1"/>
                </a:solidFill>
                <a:latin typeface="Aleo" panose="020F0502020204030203" pitchFamily="34" charset="77"/>
              </a:rPr>
              <a:t>SECTION CONTENTS</a:t>
            </a:r>
          </a:p>
        </p:txBody>
      </p:sp>
      <p:sp>
        <p:nvSpPr>
          <p:cNvPr id="21" name="Text Placeholder 28">
            <a:extLst>
              <a:ext uri="{FF2B5EF4-FFF2-40B4-BE49-F238E27FC236}">
                <a16:creationId xmlns:a16="http://schemas.microsoft.com/office/drawing/2014/main" id="{6A590FD8-00C9-2C23-EC45-1D54481E1ECD}"/>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D6A48BC4-4C25-FDB7-C5F3-DE31C3F1565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a:extLst>
              <a:ext uri="{FF2B5EF4-FFF2-40B4-BE49-F238E27FC236}">
                <a16:creationId xmlns:a16="http://schemas.microsoft.com/office/drawing/2014/main" id="{25E3B9C8-611F-DC10-565A-D503F331E342}"/>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00A3DB">
                    <a:alpha val="10000"/>
                  </a:srgbClr>
                </a:solidFill>
              </a:defRPr>
            </a:lvl1pPr>
            <a:lvl2pPr marL="457200" indent="0" algn="ctr">
              <a:buNone/>
              <a:defRPr sz="20000" b="1">
                <a:solidFill>
                  <a:srgbClr val="00A3DB">
                    <a:alpha val="10000"/>
                  </a:srgbClr>
                </a:solidFill>
              </a:defRPr>
            </a:lvl2pPr>
            <a:lvl3pPr marL="914400" indent="0" algn="ctr">
              <a:buNone/>
              <a:defRPr sz="20000" b="1">
                <a:solidFill>
                  <a:srgbClr val="00A3DB">
                    <a:alpha val="10000"/>
                  </a:srgbClr>
                </a:solidFill>
              </a:defRPr>
            </a:lvl3pPr>
            <a:lvl4pPr marL="1371600" indent="0" algn="ctr">
              <a:buNone/>
              <a:defRPr sz="20000" b="1">
                <a:solidFill>
                  <a:srgbClr val="00A3DB">
                    <a:alpha val="10000"/>
                  </a:srgbClr>
                </a:solidFill>
              </a:defRPr>
            </a:lvl4pPr>
            <a:lvl5pPr marL="1828800" indent="0" algn="ctr">
              <a:buNone/>
              <a:defRPr sz="20000" b="1">
                <a:solidFill>
                  <a:srgbClr val="00A3D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61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ya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9AA484FE-CFCF-A8D6-E454-2CE3DAC163F2}"/>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D0EC4411-B73B-50C8-AB2E-3FD4E4B8D08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56917698-E0FE-E4BB-FEC8-6767CAAFCE18}"/>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15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Cya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8719DB82-5C90-16EB-7425-A2161E81896F}"/>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799C093-CF53-329C-EEEC-B85890D829D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248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ya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D3AA860-63BE-1B85-3C86-68D05037D8CD}"/>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9134EAE-34E7-4B66-A66F-0AE203BCED1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9767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887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ya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1"/>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CC1F6BC-0CA4-7C6F-EDBA-92C48B4FB4EB}"/>
              </a:ext>
            </a:extLst>
          </p:cNvPr>
          <p:cNvSpPr/>
          <p:nvPr userDrawn="1"/>
        </p:nvSpPr>
        <p:spPr>
          <a:xfrm>
            <a:off x="-8826" y="-15166"/>
            <a:ext cx="12200825"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671385E-6FED-41E2-50F3-EBDDAD6546E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58120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5"/>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C2C38461-CB98-6733-155E-50C91DF9FC01}"/>
              </a:ext>
            </a:extLst>
          </p:cNvPr>
          <p:cNvSpPr/>
          <p:nvPr userDrawn="1"/>
        </p:nvSpPr>
        <p:spPr>
          <a:xfrm>
            <a:off x="9757442" y="4790279"/>
            <a:ext cx="2213002" cy="1940934"/>
          </a:xfrm>
          <a:prstGeom prst="rect">
            <a:avLst/>
          </a:prstGeom>
          <a:solidFill>
            <a:schemeClr val="bg1">
              <a:alpha val="8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8EA5C9A-CA98-799F-E849-6DAA3225B2CB}"/>
              </a:ext>
            </a:extLst>
          </p:cNvPr>
          <p:cNvCxnSpPr/>
          <p:nvPr userDrawn="1"/>
        </p:nvCxnSpPr>
        <p:spPr>
          <a:xfrm>
            <a:off x="9818914" y="5143745"/>
            <a:ext cx="2051638"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7EB2D8-B440-EF07-E87F-117D6050D0F1}"/>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5"/>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9D40F90C-63CD-1E8C-92BF-43DEDDB5B82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C8444C1-1CEF-202B-9614-56FC6CAB83A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AB5493B4-5744-E878-D04A-4DA68197E204}"/>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81BD41">
                    <a:alpha val="10000"/>
                  </a:srgbClr>
                </a:solidFill>
              </a:defRPr>
            </a:lvl1pPr>
            <a:lvl2pPr marL="457200" indent="0" algn="ctr">
              <a:buNone/>
              <a:defRPr sz="20000" b="1">
                <a:solidFill>
                  <a:srgbClr val="81BD41">
                    <a:alpha val="10000"/>
                  </a:srgbClr>
                </a:solidFill>
              </a:defRPr>
            </a:lvl2pPr>
            <a:lvl3pPr marL="914400" indent="0" algn="ctr">
              <a:buNone/>
              <a:defRPr sz="20000" b="1">
                <a:solidFill>
                  <a:srgbClr val="81BD41">
                    <a:alpha val="10000"/>
                  </a:srgbClr>
                </a:solidFill>
              </a:defRPr>
            </a:lvl3pPr>
            <a:lvl4pPr marL="1371600" indent="0" algn="ctr">
              <a:buNone/>
              <a:defRPr sz="20000" b="1">
                <a:solidFill>
                  <a:srgbClr val="81BD41">
                    <a:alpha val="10000"/>
                  </a:srgbClr>
                </a:solidFill>
              </a:defRPr>
            </a:lvl4pPr>
            <a:lvl5pPr marL="1828800" indent="0" algn="ctr">
              <a:buNone/>
              <a:defRPr sz="20000" b="1">
                <a:solidFill>
                  <a:srgbClr val="81BD41">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15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C779F57-E71C-5BAB-FFD0-C31D00547B4F}"/>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4BAD6EA8-BAA9-7C83-C708-2359CB7AD51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5C41B3C-E5B5-B090-5983-D50B51718FC9}"/>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2576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Green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21DD96-A4E8-B8EC-7374-07555573EEDA}"/>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0201169B-9DCB-1C48-8C6F-3E4B835312E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61107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Green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5"/>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EA4B8F17-724A-9CB8-56CF-F11A1267B188}"/>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C738D548-8BE7-E53B-C56E-65B851FAB2C1}"/>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137189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Green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5"/>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E5FB3143-3590-424B-5EC2-DEA58C4D40F0}"/>
              </a:ext>
            </a:extLst>
          </p:cNvPr>
          <p:cNvSpPr/>
          <p:nvPr userDrawn="1"/>
        </p:nvSpPr>
        <p:spPr>
          <a:xfrm>
            <a:off x="-8826" y="-15166"/>
            <a:ext cx="12200825"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3FF3182-B185-D87F-8AEB-E09DF2EFA217}"/>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694150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6"/>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91BFA14E-5B57-F8E8-44E6-CCF6242F3450}"/>
              </a:ext>
            </a:extLst>
          </p:cNvPr>
          <p:cNvSpPr/>
          <p:nvPr userDrawn="1"/>
        </p:nvSpPr>
        <p:spPr>
          <a:xfrm>
            <a:off x="9757442" y="4790279"/>
            <a:ext cx="2213002" cy="1940934"/>
          </a:xfrm>
          <a:prstGeom prst="rect">
            <a:avLst/>
          </a:prstGeom>
          <a:solidFill>
            <a:schemeClr val="bg1">
              <a:alpha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22C2C37-636E-57F7-E646-CC6730A7134D}"/>
              </a:ext>
            </a:extLst>
          </p:cNvPr>
          <p:cNvCxnSpPr/>
          <p:nvPr userDrawn="1"/>
        </p:nvCxnSpPr>
        <p:spPr>
          <a:xfrm>
            <a:off x="9818914" y="5143745"/>
            <a:ext cx="2051638"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D9AEA8-D3C8-FA45-46E6-6782A4CA8A9A}"/>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6"/>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5AD47DFD-CD99-3F47-265C-AB9EC8584D4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ADDE5505-5FA1-B571-8B98-571BC28E09E5}"/>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183DC1B8-E355-319D-662C-D28C2817A9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4D37">
                    <a:alpha val="10000"/>
                  </a:srgbClr>
                </a:solidFill>
              </a:defRPr>
            </a:lvl1pPr>
            <a:lvl2pPr marL="457200" indent="0" algn="ctr">
              <a:buNone/>
              <a:defRPr sz="20000" b="1">
                <a:solidFill>
                  <a:srgbClr val="FF4D37">
                    <a:alpha val="10000"/>
                  </a:srgbClr>
                </a:solidFill>
              </a:defRPr>
            </a:lvl2pPr>
            <a:lvl3pPr marL="914400" indent="0" algn="ctr">
              <a:buNone/>
              <a:defRPr sz="20000" b="1">
                <a:solidFill>
                  <a:srgbClr val="FF4D37">
                    <a:alpha val="10000"/>
                  </a:srgbClr>
                </a:solidFill>
              </a:defRPr>
            </a:lvl3pPr>
            <a:lvl4pPr marL="1371600" indent="0" algn="ctr">
              <a:buNone/>
              <a:defRPr sz="20000" b="1">
                <a:solidFill>
                  <a:srgbClr val="FF4D37">
                    <a:alpha val="10000"/>
                  </a:srgbClr>
                </a:solidFill>
              </a:defRPr>
            </a:lvl4pPr>
            <a:lvl5pPr marL="1828800" indent="0" algn="ctr">
              <a:buNone/>
              <a:defRPr sz="20000" b="1">
                <a:solidFill>
                  <a:srgbClr val="FF4D37">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79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8B01A8B5-BDC2-ED79-A4A4-91B2D4A16E99}"/>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EA62F980-346E-9291-269B-AA100927A37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3A1967D-F1CF-E5D7-12FE-F6D3492A4070}"/>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277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Red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627B31F2-B06B-21AB-79F1-2EB28F145AAF}"/>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6110738C-F686-7D76-7AC3-AA3A995A029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512745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Red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6"/>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4B80192-2274-3C78-19EE-1BD0276E4E88}"/>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428E19C-3A13-0C52-0A08-715DBF08CF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12171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2">
            <a:extLst>
              <a:ext uri="{FF2B5EF4-FFF2-40B4-BE49-F238E27FC236}">
                <a16:creationId xmlns:a16="http://schemas.microsoft.com/office/drawing/2014/main" id="{9F0695D2-6B21-4EC2-6017-E8B84EB68371}"/>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717E9719-EE46-4B76-BBCE-22291E650DEF}"/>
              </a:ext>
            </a:extLst>
          </p:cNvPr>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326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Red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6"/>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AD22560-4272-5C59-FFCC-CF5497BB0044}"/>
              </a:ext>
            </a:extLst>
          </p:cNvPr>
          <p:cNvSpPr/>
          <p:nvPr userDrawn="1"/>
        </p:nvSpPr>
        <p:spPr>
          <a:xfrm>
            <a:off x="-8826" y="-15166"/>
            <a:ext cx="12200825"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70E0BE4-A627-EB21-7C2B-2D5784A5644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028852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chemeClr val="accent2"/>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2"/>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254FFF0-B549-E0F4-70CE-1DD8080FD62B}"/>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EDAB0D2C-9878-8480-D684-CF59377E2151}"/>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374EA2">
                    <a:alpha val="10000"/>
                  </a:srgbClr>
                </a:solidFill>
              </a:defRPr>
            </a:lvl1pPr>
            <a:lvl2pPr marL="457200" indent="0" algn="ctr">
              <a:buNone/>
              <a:defRPr sz="20000" b="1">
                <a:solidFill>
                  <a:srgbClr val="374EA2">
                    <a:alpha val="10000"/>
                  </a:srgbClr>
                </a:solidFill>
              </a:defRPr>
            </a:lvl2pPr>
            <a:lvl3pPr marL="914400" indent="0" algn="ctr">
              <a:buNone/>
              <a:defRPr sz="20000" b="1">
                <a:solidFill>
                  <a:srgbClr val="374EA2">
                    <a:alpha val="10000"/>
                  </a:srgbClr>
                </a:solidFill>
              </a:defRPr>
            </a:lvl3pPr>
            <a:lvl4pPr marL="1371600" indent="0" algn="ctr">
              <a:buNone/>
              <a:defRPr sz="20000" b="1">
                <a:solidFill>
                  <a:srgbClr val="374EA2">
                    <a:alpha val="10000"/>
                  </a:srgbClr>
                </a:solidFill>
              </a:defRPr>
            </a:lvl4pPr>
            <a:lvl5pPr marL="1828800" indent="0" algn="ctr">
              <a:buNone/>
              <a:defRPr sz="20000" b="1">
                <a:solidFill>
                  <a:srgbClr val="374EA2">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23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6C97980E-6070-AC72-7E96-12A88245A7FD}"/>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9C769961-7EF0-46BA-6D16-0DB76869315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D029BEEB-F3FF-F131-D7B2-B849FF53316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801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Blu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34E2315A-4D3B-1432-B96E-2FA594A9CC49}"/>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1B7DAAC5-4D29-9AC3-7D0D-C1CDFF30E5B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788082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Blu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36CA13B9-A8A0-6640-D4B9-4C282CE576AA}"/>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9345996D-0FE2-ED9E-FA6B-43B2FE3F6A5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062070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Blue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992626F5-D1B5-9A01-F6E9-49F8F5321000}"/>
              </a:ext>
            </a:extLst>
          </p:cNvPr>
          <p:cNvSpPr/>
          <p:nvPr userDrawn="1"/>
        </p:nvSpPr>
        <p:spPr>
          <a:xfrm>
            <a:off x="-8826" y="-15166"/>
            <a:ext cx="12200825"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FCE5BF91-A8B0-DDE2-0F04-36E7A9CD59C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354965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Yellow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F7931D"/>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F7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F7931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F7931D"/>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F757ED9-B616-C870-EA14-460C275FE701}"/>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183A482-6621-7EF7-357C-BBABC48D98C7}"/>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FFC000">
                    <a:alpha val="10000"/>
                  </a:srgbClr>
                </a:solidFill>
              </a:defRPr>
            </a:lvl1pPr>
            <a:lvl2pPr marL="457200" indent="0" algn="ctr">
              <a:buNone/>
              <a:defRPr sz="20000" b="1">
                <a:solidFill>
                  <a:srgbClr val="FFC000">
                    <a:alpha val="10000"/>
                  </a:srgbClr>
                </a:solidFill>
              </a:defRPr>
            </a:lvl2pPr>
            <a:lvl3pPr marL="914400" indent="0" algn="ctr">
              <a:buNone/>
              <a:defRPr sz="20000" b="1">
                <a:solidFill>
                  <a:srgbClr val="FFC000">
                    <a:alpha val="10000"/>
                  </a:srgbClr>
                </a:solidFill>
              </a:defRPr>
            </a:lvl3pPr>
            <a:lvl4pPr marL="1371600" indent="0" algn="ctr">
              <a:buNone/>
              <a:defRPr sz="20000" b="1">
                <a:solidFill>
                  <a:srgbClr val="FFC000">
                    <a:alpha val="10000"/>
                  </a:srgbClr>
                </a:solidFill>
              </a:defRPr>
            </a:lvl4pPr>
            <a:lvl5pPr marL="1828800" indent="0" algn="ctr">
              <a:buNone/>
              <a:defRPr sz="20000" b="1">
                <a:solidFill>
                  <a:srgbClr val="FFC000">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0882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46168086-6763-9632-AA38-FEF032709D5F}"/>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3B9C7659-A9AB-F99E-A322-30BB288FFCDE}"/>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6D93BC06-7F28-5F3E-D12F-76968A959FF3}"/>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058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Yellow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F56E80E-4C2E-19B0-4AE2-225911B91B58}"/>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479D8208-99F2-F514-B07D-C044E55982F0}"/>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1983493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Yellow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F7931D"/>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F7931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48FAED8D-F55D-18DF-78DA-6B9305DD4E1C}"/>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DFA2455E-12FF-501A-F219-78357031AF8F}"/>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8451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rPr lang="en-US" dirty="0"/>
              <a:t>Click to edit Master title style</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9EBEE577-9A47-212D-7887-644DD7E84FC7}"/>
              </a:ext>
            </a:extLst>
          </p:cNvPr>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2DA03070-6600-EE2C-6018-A3D4F8D9D706}"/>
              </a:ext>
            </a:extLst>
          </p:cNvPr>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5650BCE0-28A7-DFD6-935D-656662A6FCD4}"/>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5">
            <a:extLst>
              <a:ext uri="{FF2B5EF4-FFF2-40B4-BE49-F238E27FC236}">
                <a16:creationId xmlns:a16="http://schemas.microsoft.com/office/drawing/2014/main" id="{4F723E93-88AC-3BD0-54CC-AD4A78001C00}"/>
              </a:ext>
            </a:extLst>
          </p:cNvPr>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311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Yellow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F7931D"/>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F7931D"/>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A19504B8-6184-EDEF-7684-BB957E434B92}"/>
              </a:ext>
            </a:extLst>
          </p:cNvPr>
          <p:cNvSpPr/>
          <p:nvPr userDrawn="1"/>
        </p:nvSpPr>
        <p:spPr>
          <a:xfrm>
            <a:off x="-8826" y="-15166"/>
            <a:ext cx="12200825"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BE2AA39-55EB-295F-FEE4-529222B70A42}"/>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234652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rgund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961A4B"/>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961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961A4B"/>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961A4B"/>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716639DB-FF3E-85F1-890F-AFDEEA7EE937}"/>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5EA0CE55-D19B-980E-FF5F-DFA36007F16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961A4B">
                    <a:alpha val="10000"/>
                  </a:srgbClr>
                </a:solidFill>
              </a:defRPr>
            </a:lvl1pPr>
            <a:lvl2pPr marL="457200" indent="0" algn="ctr">
              <a:buNone/>
              <a:defRPr sz="20000" b="1">
                <a:solidFill>
                  <a:srgbClr val="961A4B">
                    <a:alpha val="10000"/>
                  </a:srgbClr>
                </a:solidFill>
              </a:defRPr>
            </a:lvl2pPr>
            <a:lvl3pPr marL="914400" indent="0" algn="ctr">
              <a:buNone/>
              <a:defRPr sz="20000" b="1">
                <a:solidFill>
                  <a:srgbClr val="961A4B">
                    <a:alpha val="10000"/>
                  </a:srgbClr>
                </a:solidFill>
              </a:defRPr>
            </a:lvl3pPr>
            <a:lvl4pPr marL="1371600" indent="0" algn="ctr">
              <a:buNone/>
              <a:defRPr sz="20000" b="1">
                <a:solidFill>
                  <a:srgbClr val="961A4B">
                    <a:alpha val="10000"/>
                  </a:srgbClr>
                </a:solidFill>
              </a:defRPr>
            </a:lvl4pPr>
            <a:lvl5pPr marL="1828800" indent="0" algn="ctr">
              <a:buNone/>
              <a:defRPr sz="20000" b="1">
                <a:solidFill>
                  <a:srgbClr val="961A4B">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37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rgund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0F7E87F2-EC5D-860E-DD8C-9437465C17ED}"/>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06EB78FF-43C9-EB30-D750-C5C995D02BA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EA8463-72F1-E281-5F20-860512CE0AEE}"/>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262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Burgund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7A828614-4796-B8D0-93F1-78160173BD78}"/>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A33D0CD-311F-80CF-64AC-8CBF83FFF694}"/>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2408825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Burgund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961A4B"/>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rgbClr val="961A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CFBD3C63-35CC-C28F-1835-25D4F579748C}"/>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4376D11C-5D92-824E-5AD7-639D8F1FA10C}"/>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540953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Burgund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961A4B"/>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961A4B"/>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B8AAFB1F-8F80-75AB-E90C-7D8A782B5A01}"/>
              </a:ext>
            </a:extLst>
          </p:cNvPr>
          <p:cNvSpPr/>
          <p:nvPr userDrawn="1"/>
        </p:nvSpPr>
        <p:spPr>
          <a:xfrm>
            <a:off x="-8826" y="-15166"/>
            <a:ext cx="12200825"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E4A5201-1ED3-BC57-7692-D40D91525526}"/>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284180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22776" cy="1732750"/>
          </a:xfrm>
          <a:prstGeom prst="rect">
            <a:avLst/>
          </a:prstGeom>
        </p:spPr>
        <p:txBody>
          <a:bodyPr anchor="t"/>
          <a:lstStyle>
            <a:lvl1pPr>
              <a:defRPr sz="6000">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22776" cy="427179"/>
          </a:xfrm>
        </p:spPr>
        <p:txBody>
          <a:bodyPr anchor="b"/>
          <a:lstStyle>
            <a:lvl1pPr marL="0" indent="0">
              <a:buNone/>
              <a:defRPr sz="2400" b="0" i="0">
                <a:solidFill>
                  <a:srgbClr val="77777A"/>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BD6B7CA8-E81E-3210-FB83-941A75DE5A44}"/>
              </a:ext>
            </a:extLst>
          </p:cNvPr>
          <p:cNvSpPr/>
          <p:nvPr userDrawn="1"/>
        </p:nvSpPr>
        <p:spPr>
          <a:xfrm>
            <a:off x="9757442" y="4790279"/>
            <a:ext cx="2213002" cy="1940934"/>
          </a:xfrm>
          <a:prstGeom prst="rect">
            <a:avLst/>
          </a:prstGeom>
          <a:solidFill>
            <a:schemeClr val="bg1">
              <a:alpha val="85000"/>
            </a:schemeClr>
          </a:solidFill>
          <a:ln>
            <a:solidFill>
              <a:srgbClr val="777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5B2458B-31EA-0F66-223B-ED6360122648}"/>
              </a:ext>
            </a:extLst>
          </p:cNvPr>
          <p:cNvCxnSpPr/>
          <p:nvPr userDrawn="1"/>
        </p:nvCxnSpPr>
        <p:spPr>
          <a:xfrm>
            <a:off x="9818914" y="5143745"/>
            <a:ext cx="2051638" cy="0"/>
          </a:xfrm>
          <a:prstGeom prst="line">
            <a:avLst/>
          </a:prstGeom>
          <a:ln w="9525">
            <a:solidFill>
              <a:srgbClr val="77777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AEBB78A-BCA3-7CB3-2E67-6C9B3FCF900C}"/>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rgbClr val="77777A"/>
                </a:solidFill>
                <a:latin typeface="Aleo" panose="020F0502020204030203" pitchFamily="34" charset="77"/>
              </a:rPr>
              <a:t>SECTION CONTENTS</a:t>
            </a:r>
          </a:p>
        </p:txBody>
      </p:sp>
      <p:sp>
        <p:nvSpPr>
          <p:cNvPr id="12" name="Text Placeholder 28">
            <a:extLst>
              <a:ext uri="{FF2B5EF4-FFF2-40B4-BE49-F238E27FC236}">
                <a16:creationId xmlns:a16="http://schemas.microsoft.com/office/drawing/2014/main" id="{FA656175-2E9B-520B-6C43-0961827515EE}"/>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45A11781-7DBE-2901-D977-2550D7C1A0F4}"/>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42477892-DA09-CE86-3049-5F3D603E9B8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rgbClr val="77777A">
                    <a:alpha val="10000"/>
                  </a:srgbClr>
                </a:solidFill>
              </a:defRPr>
            </a:lvl1pPr>
            <a:lvl2pPr marL="457200" indent="0" algn="ctr">
              <a:buNone/>
              <a:defRPr sz="20000" b="1">
                <a:solidFill>
                  <a:srgbClr val="77777A">
                    <a:alpha val="10000"/>
                  </a:srgbClr>
                </a:solidFill>
              </a:defRPr>
            </a:lvl2pPr>
            <a:lvl3pPr marL="914400" indent="0" algn="ctr">
              <a:buNone/>
              <a:defRPr sz="20000" b="1">
                <a:solidFill>
                  <a:srgbClr val="77777A">
                    <a:alpha val="10000"/>
                  </a:srgbClr>
                </a:solidFill>
              </a:defRPr>
            </a:lvl3pPr>
            <a:lvl4pPr marL="1371600" indent="0" algn="ctr">
              <a:buNone/>
              <a:defRPr sz="20000" b="1">
                <a:solidFill>
                  <a:srgbClr val="77777A">
                    <a:alpha val="10000"/>
                  </a:srgbClr>
                </a:solidFill>
              </a:defRPr>
            </a:lvl4pPr>
            <a:lvl5pPr marL="1828800" indent="0" algn="ctr">
              <a:buNone/>
              <a:defRPr sz="20000" b="1">
                <a:solidFill>
                  <a:srgbClr val="77777A">
                    <a:alpha val="10000"/>
                  </a:srgb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298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86A99D-60CC-00A6-4F83-E5A7CCEEE31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6" name="Rectangle 5">
            <a:extLst>
              <a:ext uri="{FF2B5EF4-FFF2-40B4-BE49-F238E27FC236}">
                <a16:creationId xmlns:a16="http://schemas.microsoft.com/office/drawing/2014/main" id="{3F3FC351-17DC-7A2C-E4DE-3229C6EC813C}"/>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AB2E0BC0-1D2E-0D7D-A470-9DABB02B36D8}"/>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CE7B81C8-C29D-7E66-C6AA-AE9E2A1CD11F}"/>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888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Grey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020581D1-B015-2527-4F08-686655D2CB41}"/>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C1ADB70-BB8E-48F2-CFC0-BE86C3E1F8AD}"/>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672495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Grey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rgbClr val="77777A"/>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Rectangle 6">
            <a:extLst>
              <a:ext uri="{FF2B5EF4-FFF2-40B4-BE49-F238E27FC236}">
                <a16:creationId xmlns:a16="http://schemas.microsoft.com/office/drawing/2014/main" id="{29D05F1D-3FB1-66CD-AA9A-D04B2106EB33}"/>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8">
            <a:extLst>
              <a:ext uri="{FF2B5EF4-FFF2-40B4-BE49-F238E27FC236}">
                <a16:creationId xmlns:a16="http://schemas.microsoft.com/office/drawing/2014/main" id="{BC11F70E-F2AE-1A2B-770E-468050C8E705}"/>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416353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Content with Captio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spc="50" baseline="0">
                <a:solidFill>
                  <a:schemeClr val="bg1">
                    <a:lumMod val="50000"/>
                  </a:schemeClr>
                </a:solidFill>
              </a:defRPr>
            </a:lvl1pPr>
          </a:lstStyle>
          <a:p>
            <a:r>
              <a:rPr lang="en-US" dirty="0"/>
              <a:t>Global Out-of-school Children Initiative</a:t>
            </a:r>
          </a:p>
        </p:txBody>
      </p:sp>
      <p:sp>
        <p:nvSpPr>
          <p:cNvPr id="6" name="Slide Number Placeholder 5"/>
          <p:cNvSpPr>
            <a:spLocks noGrp="1"/>
          </p:cNvSpPr>
          <p:nvPr>
            <p:ph type="sldNum" sz="quarter" idx="12"/>
          </p:nvPr>
        </p:nvSpPr>
        <p:spPr>
          <a:xfrm>
            <a:off x="10980484" y="6356350"/>
            <a:ext cx="373316" cy="365125"/>
          </a:xfrm>
          <a:solidFill>
            <a:schemeClr val="bg1">
              <a:lumMod val="50000"/>
            </a:schemeClr>
          </a:solidFill>
        </p:spPr>
        <p:txBody>
          <a:bodyPr/>
          <a:lstStyle>
            <a:lvl1pPr algn="ctr">
              <a:defRPr>
                <a:solidFill>
                  <a:schemeClr val="bg1"/>
                </a:solidFill>
              </a:defRPr>
            </a:lvl1pPr>
          </a:lstStyle>
          <a:p>
            <a:fld id="{D429F7A4-7C4A-6148-A6AA-ED73C8AE3448}" type="slidenum">
              <a:rPr lang="en-US" altLang="en-US" smtClean="0"/>
              <a:pPr/>
              <a:t>‹#›</a:t>
            </a:fld>
            <a:endParaRPr lang="en-US" altLang="en-US" dirty="0"/>
          </a:p>
        </p:txBody>
      </p:sp>
      <p:grpSp>
        <p:nvGrpSpPr>
          <p:cNvPr id="4" name="Group 3">
            <a:extLst>
              <a:ext uri="{FF2B5EF4-FFF2-40B4-BE49-F238E27FC236}">
                <a16:creationId xmlns:a16="http://schemas.microsoft.com/office/drawing/2014/main" id="{941ECE51-0822-CCF0-5B2B-E22F42CC53CF}"/>
              </a:ext>
            </a:extLst>
          </p:cNvPr>
          <p:cNvGrpSpPr/>
          <p:nvPr userDrawn="1"/>
        </p:nvGrpSpPr>
        <p:grpSpPr>
          <a:xfrm>
            <a:off x="0" y="0"/>
            <a:ext cx="12192000" cy="275493"/>
            <a:chOff x="0" y="4369869"/>
            <a:chExt cx="9586251" cy="275493"/>
          </a:xfrm>
        </p:grpSpPr>
        <p:sp>
          <p:nvSpPr>
            <p:cNvPr id="7" name="Rectangle 6">
              <a:extLst>
                <a:ext uri="{FF2B5EF4-FFF2-40B4-BE49-F238E27FC236}">
                  <a16:creationId xmlns:a16="http://schemas.microsoft.com/office/drawing/2014/main" id="{E56D5CBC-950E-DE2A-F1BC-DE4A58D6DC65}"/>
                </a:ext>
              </a:extLst>
            </p:cNvPr>
            <p:cNvSpPr/>
            <p:nvPr userDrawn="1"/>
          </p:nvSpPr>
          <p:spPr>
            <a:xfrm>
              <a:off x="0" y="4369869"/>
              <a:ext cx="1065139"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BB847-7014-A47A-9592-761E3D5917F6}"/>
                </a:ext>
              </a:extLst>
            </p:cNvPr>
            <p:cNvSpPr/>
            <p:nvPr userDrawn="1"/>
          </p:nvSpPr>
          <p:spPr>
            <a:xfrm>
              <a:off x="1065139" y="4369869"/>
              <a:ext cx="1065139" cy="2754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B30529-68F5-BD2C-A47D-BE451ED0C479}"/>
                </a:ext>
              </a:extLst>
            </p:cNvPr>
            <p:cNvSpPr/>
            <p:nvPr userDrawn="1"/>
          </p:nvSpPr>
          <p:spPr>
            <a:xfrm>
              <a:off x="2130278" y="4369869"/>
              <a:ext cx="1065139" cy="2754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23294-72DC-C44D-4B83-7CD516AB8321}"/>
                </a:ext>
              </a:extLst>
            </p:cNvPr>
            <p:cNvSpPr/>
            <p:nvPr userDrawn="1"/>
          </p:nvSpPr>
          <p:spPr>
            <a:xfrm>
              <a:off x="3195417" y="4369869"/>
              <a:ext cx="1065139" cy="275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4FF844-25A7-FC6F-0045-359DBA10EE48}"/>
                </a:ext>
              </a:extLst>
            </p:cNvPr>
            <p:cNvSpPr/>
            <p:nvPr userDrawn="1"/>
          </p:nvSpPr>
          <p:spPr>
            <a:xfrm>
              <a:off x="4260556" y="4369869"/>
              <a:ext cx="1065139" cy="2754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40D271-42C7-5C79-7F61-6360FAE5EA92}"/>
                </a:ext>
              </a:extLst>
            </p:cNvPr>
            <p:cNvSpPr/>
            <p:nvPr userDrawn="1"/>
          </p:nvSpPr>
          <p:spPr>
            <a:xfrm>
              <a:off x="5325695" y="4369869"/>
              <a:ext cx="1065139" cy="275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77A57E-6969-D2C2-03C7-22BFA3548306}"/>
                </a:ext>
              </a:extLst>
            </p:cNvPr>
            <p:cNvSpPr/>
            <p:nvPr userDrawn="1"/>
          </p:nvSpPr>
          <p:spPr>
            <a:xfrm>
              <a:off x="6390834" y="4369869"/>
              <a:ext cx="1065139" cy="275493"/>
            </a:xfrm>
            <a:prstGeom prst="rect">
              <a:avLst/>
            </a:prstGeom>
            <a:solidFill>
              <a:srgbClr val="F7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CE0F07-E1C5-AAA4-A16B-A17D9067B339}"/>
                </a:ext>
              </a:extLst>
            </p:cNvPr>
            <p:cNvSpPr/>
            <p:nvPr userDrawn="1"/>
          </p:nvSpPr>
          <p:spPr>
            <a:xfrm>
              <a:off x="7455973" y="4369869"/>
              <a:ext cx="1065139" cy="275493"/>
            </a:xfrm>
            <a:prstGeom prst="rect">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E17D4C-0CA5-26C8-96DD-6FDC2606FCA8}"/>
                </a:ext>
              </a:extLst>
            </p:cNvPr>
            <p:cNvSpPr/>
            <p:nvPr userDrawn="1"/>
          </p:nvSpPr>
          <p:spPr>
            <a:xfrm>
              <a:off x="8521112" y="4369869"/>
              <a:ext cx="1065139" cy="275493"/>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a:extLst>
              <a:ext uri="{FF2B5EF4-FFF2-40B4-BE49-F238E27FC236}">
                <a16:creationId xmlns:a16="http://schemas.microsoft.com/office/drawing/2014/main" id="{9EE52D13-3F57-B170-AC3C-C9FE345799B6}"/>
              </a:ext>
            </a:extLst>
          </p:cNvPr>
          <p:cNvSpPr>
            <a:spLocks noGrp="1"/>
          </p:cNvSpPr>
          <p:nvPr>
            <p:ph type="title"/>
          </p:nvPr>
        </p:nvSpPr>
        <p:spPr>
          <a:xfrm>
            <a:off x="839788" y="457200"/>
            <a:ext cx="3932237" cy="1600200"/>
          </a:xfrm>
          <a:prstGeom prst="rect">
            <a:avLst/>
          </a:prstGeom>
        </p:spPr>
        <p:txBody>
          <a:bodyPr anchor="b"/>
          <a:lstStyle>
            <a:lvl1pPr>
              <a:defRPr sz="3200" b="0" i="0">
                <a:solidFill>
                  <a:schemeClr val="accent2"/>
                </a:solidFill>
                <a:latin typeface="Aleo" panose="020F0502020204030203" pitchFamily="34" charset="77"/>
              </a:defRPr>
            </a:lvl1pPr>
          </a:lstStyle>
          <a:p>
            <a:r>
              <a:rPr lang="en-US" dirty="0"/>
              <a:t>Click to edit Master title style</a:t>
            </a:r>
          </a:p>
        </p:txBody>
      </p:sp>
      <p:sp>
        <p:nvSpPr>
          <p:cNvPr id="17" name="Content Placeholder 2">
            <a:extLst>
              <a:ext uri="{FF2B5EF4-FFF2-40B4-BE49-F238E27FC236}">
                <a16:creationId xmlns:a16="http://schemas.microsoft.com/office/drawing/2014/main" id="{095122DF-B773-7A3C-04A6-927944959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3">
            <a:extLst>
              <a:ext uri="{FF2B5EF4-FFF2-40B4-BE49-F238E27FC236}">
                <a16:creationId xmlns:a16="http://schemas.microsoft.com/office/drawing/2014/main" id="{1DBB33F9-B8B5-B665-41E5-D33294CE6E4A}"/>
              </a:ext>
            </a:extLst>
          </p:cNvPr>
          <p:cNvSpPr>
            <a:spLocks noGrp="1"/>
          </p:cNvSpPr>
          <p:nvPr>
            <p:ph type="body" sz="half" idx="2"/>
          </p:nvPr>
        </p:nvSpPr>
        <p:spPr>
          <a:xfrm>
            <a:off x="839788" y="2159212"/>
            <a:ext cx="3932237" cy="3709775"/>
          </a:xfrm>
        </p:spPr>
        <p:txBody>
          <a:bodyPr>
            <a:normAutofit/>
          </a:bodyPr>
          <a:lstStyle>
            <a:lvl1pPr marL="0" indent="0">
              <a:buNone/>
              <a:defRPr sz="1400" b="0" i="1">
                <a:solidFill>
                  <a:schemeClr val="accent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97885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Grey - 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87EEF-FED5-038A-B3D8-161D93032F3A}"/>
              </a:ext>
            </a:extLst>
          </p:cNvPr>
          <p:cNvSpPr/>
          <p:nvPr userDrawn="1"/>
        </p:nvSpPr>
        <p:spPr>
          <a:xfrm>
            <a:off x="10988168" y="6356350"/>
            <a:ext cx="365632" cy="365632"/>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b="0" i="0">
                <a:solidFill>
                  <a:srgbClr val="77777A"/>
                </a:solidFill>
                <a:latin typeface="Aleo"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159212"/>
            <a:ext cx="3932237" cy="3709775"/>
          </a:xfrm>
        </p:spPr>
        <p:txBody>
          <a:bodyPr>
            <a:normAutofit/>
          </a:bodyPr>
          <a:lstStyle>
            <a:lvl1pPr marL="0" indent="0">
              <a:buNone/>
              <a:defRPr sz="1400" b="0" i="1">
                <a:solidFill>
                  <a:srgbClr val="77777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5" name="Rectangle 4">
            <a:extLst>
              <a:ext uri="{FF2B5EF4-FFF2-40B4-BE49-F238E27FC236}">
                <a16:creationId xmlns:a16="http://schemas.microsoft.com/office/drawing/2014/main" id="{C64014C4-94C7-334D-739A-F4875287D8AA}"/>
              </a:ext>
            </a:extLst>
          </p:cNvPr>
          <p:cNvSpPr/>
          <p:nvPr userDrawn="1"/>
        </p:nvSpPr>
        <p:spPr>
          <a:xfrm>
            <a:off x="-8826" y="-15166"/>
            <a:ext cx="12200825" cy="275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2AEA8E7-C890-25F5-297B-1D77407A354B}"/>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Tree>
    <p:extLst>
      <p:ext uri="{BB962C8B-B14F-4D97-AF65-F5344CB8AC3E}">
        <p14:creationId xmlns:p14="http://schemas.microsoft.com/office/powerpoint/2010/main" val="300968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 Section Header">
    <p:spTree>
      <p:nvGrpSpPr>
        <p:cNvPr id="1" name=""/>
        <p:cNvGrpSpPr/>
        <p:nvPr/>
      </p:nvGrpSpPr>
      <p:grpSpPr>
        <a:xfrm>
          <a:off x="0" y="0"/>
          <a:ext cx="0" cy="0"/>
          <a:chOff x="0" y="0"/>
          <a:chExt cx="0" cy="0"/>
        </a:xfrm>
      </p:grpSpPr>
      <p:sp>
        <p:nvSpPr>
          <p:cNvPr id="17" name="Picture Placeholder 7">
            <a:extLst>
              <a:ext uri="{FF2B5EF4-FFF2-40B4-BE49-F238E27FC236}">
                <a16:creationId xmlns:a16="http://schemas.microsoft.com/office/drawing/2014/main" id="{2779F140-C7A4-2D85-4DEF-0C8D01436DD3}"/>
              </a:ext>
            </a:extLst>
          </p:cNvPr>
          <p:cNvSpPr>
            <a:spLocks noGrp="1"/>
          </p:cNvSpPr>
          <p:nvPr>
            <p:ph type="pic" sz="quarter" idx="10"/>
          </p:nvPr>
        </p:nvSpPr>
        <p:spPr>
          <a:xfrm>
            <a:off x="0" y="1"/>
            <a:ext cx="12192000" cy="4659650"/>
          </a:xfrm>
        </p:spPr>
        <p:txBody>
          <a:bodyPr/>
          <a:lstStyle/>
          <a:p>
            <a:endParaRPr lang="en-US" dirty="0"/>
          </a:p>
        </p:txBody>
      </p:sp>
      <p:sp>
        <p:nvSpPr>
          <p:cNvPr id="2" name="Title 1"/>
          <p:cNvSpPr>
            <a:spLocks noGrp="1"/>
          </p:cNvSpPr>
          <p:nvPr>
            <p:ph type="title"/>
          </p:nvPr>
        </p:nvSpPr>
        <p:spPr>
          <a:xfrm>
            <a:off x="2113110" y="5125250"/>
            <a:ext cx="7473951" cy="1732750"/>
          </a:xfrm>
          <a:prstGeom prst="rect">
            <a:avLst/>
          </a:prstGeom>
        </p:spPr>
        <p:txBody>
          <a:bodyPr anchor="t"/>
          <a:lstStyle>
            <a:lvl1pPr>
              <a:defRPr sz="6000">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2113111" y="4790279"/>
            <a:ext cx="7473950" cy="427179"/>
          </a:xfrm>
        </p:spPr>
        <p:txBody>
          <a:bodyPr anchor="b"/>
          <a:lstStyle>
            <a:lvl1pPr marL="0" indent="0">
              <a:buNone/>
              <a:defRPr sz="2400" b="0" i="0">
                <a:solidFill>
                  <a:schemeClr val="accent3"/>
                </a:solidFill>
                <a:latin typeface="Aleo Light" panose="020F030202020403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30" name="Rectangle 29">
            <a:extLst>
              <a:ext uri="{FF2B5EF4-FFF2-40B4-BE49-F238E27FC236}">
                <a16:creationId xmlns:a16="http://schemas.microsoft.com/office/drawing/2014/main" id="{35A6D4A1-D617-68B1-D06C-C4B68714B3F1}"/>
              </a:ext>
            </a:extLst>
          </p:cNvPr>
          <p:cNvSpPr/>
          <p:nvPr userDrawn="1"/>
        </p:nvSpPr>
        <p:spPr>
          <a:xfrm>
            <a:off x="9757442" y="4790279"/>
            <a:ext cx="2213002" cy="1940934"/>
          </a:xfrm>
          <a:prstGeom prst="rect">
            <a:avLst/>
          </a:prstGeom>
          <a:solidFill>
            <a:schemeClr val="bg1">
              <a:alpha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A42C0A78-1458-E120-CA20-323F3579A34A}"/>
              </a:ext>
            </a:extLst>
          </p:cNvPr>
          <p:cNvCxnSpPr/>
          <p:nvPr userDrawn="1"/>
        </p:nvCxnSpPr>
        <p:spPr>
          <a:xfrm>
            <a:off x="9818914" y="5143745"/>
            <a:ext cx="205163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8709B0E-1CE7-F7DE-A36A-AFD0173A0259}"/>
              </a:ext>
            </a:extLst>
          </p:cNvPr>
          <p:cNvSpPr txBox="1"/>
          <p:nvPr userDrawn="1"/>
        </p:nvSpPr>
        <p:spPr>
          <a:xfrm>
            <a:off x="9757442" y="4836445"/>
            <a:ext cx="2213002" cy="276999"/>
          </a:xfrm>
          <a:prstGeom prst="rect">
            <a:avLst/>
          </a:prstGeom>
          <a:noFill/>
        </p:spPr>
        <p:txBody>
          <a:bodyPr wrap="square" rtlCol="0" anchor="ctr">
            <a:spAutoFit/>
          </a:bodyPr>
          <a:lstStyle/>
          <a:p>
            <a:pPr algn="ctr"/>
            <a:r>
              <a:rPr lang="en-US" sz="1200" b="0" i="0" spc="80" baseline="0" dirty="0">
                <a:solidFill>
                  <a:schemeClr val="accent3"/>
                </a:solidFill>
                <a:latin typeface="Aleo" panose="020F0502020204030203" pitchFamily="34" charset="77"/>
              </a:rPr>
              <a:t>SECTION CONTENTS</a:t>
            </a:r>
          </a:p>
        </p:txBody>
      </p:sp>
      <p:sp>
        <p:nvSpPr>
          <p:cNvPr id="33" name="Text Placeholder 28">
            <a:extLst>
              <a:ext uri="{FF2B5EF4-FFF2-40B4-BE49-F238E27FC236}">
                <a16:creationId xmlns:a16="http://schemas.microsoft.com/office/drawing/2014/main" id="{6FDA4BC8-845B-3581-F4E6-5A772E7FBEF7}"/>
              </a:ext>
            </a:extLst>
          </p:cNvPr>
          <p:cNvSpPr>
            <a:spLocks noGrp="1"/>
          </p:cNvSpPr>
          <p:nvPr>
            <p:ph type="body" sz="quarter" idx="12"/>
          </p:nvPr>
        </p:nvSpPr>
        <p:spPr>
          <a:xfrm>
            <a:off x="9818913" y="5174047"/>
            <a:ext cx="2051639" cy="1557161"/>
          </a:xfrm>
        </p:spPr>
        <p:txBody>
          <a:bodyPr>
            <a:noAutofit/>
          </a:bodyPr>
          <a:lstStyle>
            <a:lvl1pPr>
              <a:defRPr sz="1000">
                <a:solidFill>
                  <a:schemeClr val="tx1">
                    <a:lumMod val="75000"/>
                    <a:lumOff val="25000"/>
                  </a:schemeClr>
                </a:solidFill>
              </a:defRPr>
            </a:lvl1pPr>
            <a:lvl2pPr>
              <a:defRPr sz="1000">
                <a:solidFill>
                  <a:schemeClr val="tx1">
                    <a:lumMod val="75000"/>
                    <a:lumOff val="25000"/>
                  </a:schemeClr>
                </a:solidFill>
              </a:defRPr>
            </a:lvl2pPr>
            <a:lvl3pPr>
              <a:defRPr sz="1000">
                <a:solidFill>
                  <a:schemeClr val="tx1">
                    <a:lumMod val="75000"/>
                    <a:lumOff val="25000"/>
                  </a:schemeClr>
                </a:solidFill>
              </a:defRPr>
            </a:lvl3pPr>
            <a:lvl4pPr>
              <a:defRPr sz="1000">
                <a:solidFill>
                  <a:schemeClr val="tx1">
                    <a:lumMod val="75000"/>
                    <a:lumOff val="25000"/>
                  </a:schemeClr>
                </a:solidFill>
              </a:defRPr>
            </a:lvl4pPr>
            <a:lvl5pPr>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29460376-E90F-2D54-B9A6-FEF3ACD7696D}"/>
              </a:ext>
            </a:extLst>
          </p:cNvPr>
          <p:cNvSpPr>
            <a:spLocks noGrp="1"/>
          </p:cNvSpPr>
          <p:nvPr>
            <p:ph type="body" sz="quarter" idx="13" hasCustomPrompt="1"/>
          </p:nvPr>
        </p:nvSpPr>
        <p:spPr>
          <a:xfrm>
            <a:off x="7599363" y="4171950"/>
            <a:ext cx="4600575" cy="198438"/>
          </a:xfrm>
        </p:spPr>
        <p:txBody>
          <a:bodyPr>
            <a:noAutofit/>
          </a:bodyPr>
          <a:lstStyle>
            <a:lvl1pPr marL="0" indent="0" algn="r">
              <a:buNone/>
              <a:defRPr sz="700">
                <a:solidFill>
                  <a:schemeClr val="bg1">
                    <a:lumMod val="50000"/>
                  </a:schemeClr>
                </a:solidFill>
              </a:defRPr>
            </a:lvl1pPr>
            <a:lvl2pPr marL="457200" indent="0" algn="r">
              <a:buNone/>
              <a:defRPr sz="700">
                <a:solidFill>
                  <a:schemeClr val="bg1">
                    <a:lumMod val="50000"/>
                  </a:schemeClr>
                </a:solidFill>
              </a:defRPr>
            </a:lvl2pPr>
            <a:lvl3pPr marL="914400" indent="0" algn="r">
              <a:buNone/>
              <a:defRPr sz="700">
                <a:solidFill>
                  <a:schemeClr val="bg1">
                    <a:lumMod val="50000"/>
                  </a:schemeClr>
                </a:solidFill>
              </a:defRPr>
            </a:lvl3pPr>
            <a:lvl4pPr marL="1371600" indent="0" algn="r">
              <a:buNone/>
              <a:defRPr sz="700">
                <a:solidFill>
                  <a:schemeClr val="bg1">
                    <a:lumMod val="50000"/>
                  </a:schemeClr>
                </a:solidFill>
              </a:defRPr>
            </a:lvl4pPr>
            <a:lvl5pPr marL="1828800" indent="0" algn="r">
              <a:buNone/>
              <a:defRPr sz="7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22C0CBC9-E879-DB2F-0862-86AE629ED4F0}"/>
              </a:ext>
            </a:extLst>
          </p:cNvPr>
          <p:cNvSpPr>
            <a:spLocks noGrp="1"/>
          </p:cNvSpPr>
          <p:nvPr>
            <p:ph type="body" sz="quarter" idx="14"/>
          </p:nvPr>
        </p:nvSpPr>
        <p:spPr>
          <a:xfrm>
            <a:off x="0" y="4790279"/>
            <a:ext cx="2113109" cy="2067720"/>
          </a:xfrm>
        </p:spPr>
        <p:txBody>
          <a:bodyPr anchor="ctr">
            <a:noAutofit/>
          </a:bodyPr>
          <a:lstStyle>
            <a:lvl1pPr marL="0" indent="0" algn="ctr">
              <a:buNone/>
              <a:defRPr sz="20000" b="1">
                <a:solidFill>
                  <a:schemeClr val="accent3">
                    <a:alpha val="10000"/>
                  </a:schemeClr>
                </a:solidFill>
              </a:defRPr>
            </a:lvl1pPr>
            <a:lvl2pPr marL="457200" indent="0" algn="ctr">
              <a:buNone/>
              <a:defRPr sz="20000" b="1">
                <a:solidFill>
                  <a:schemeClr val="accent3">
                    <a:alpha val="10000"/>
                  </a:schemeClr>
                </a:solidFill>
              </a:defRPr>
            </a:lvl2pPr>
            <a:lvl3pPr marL="914400" indent="0" algn="ctr">
              <a:buNone/>
              <a:defRPr sz="20000" b="1">
                <a:solidFill>
                  <a:schemeClr val="accent3">
                    <a:alpha val="10000"/>
                  </a:schemeClr>
                </a:solidFill>
              </a:defRPr>
            </a:lvl3pPr>
            <a:lvl4pPr marL="1371600" indent="0" algn="ctr">
              <a:buNone/>
              <a:defRPr sz="20000" b="1">
                <a:solidFill>
                  <a:schemeClr val="accent3">
                    <a:alpha val="10000"/>
                  </a:schemeClr>
                </a:solidFill>
              </a:defRPr>
            </a:lvl4pPr>
            <a:lvl5pPr marL="1828800" indent="0" algn="ctr">
              <a:buNone/>
              <a:defRPr sz="20000" b="1">
                <a:solidFill>
                  <a:schemeClr val="accent3">
                    <a:alpha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862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ED9CB-34B2-FFA0-2784-D0EA464561B4}"/>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3" name="Rectangle 2">
            <a:extLst>
              <a:ext uri="{FF2B5EF4-FFF2-40B4-BE49-F238E27FC236}">
                <a16:creationId xmlns:a16="http://schemas.microsoft.com/office/drawing/2014/main" id="{A9133AE8-D438-5F5B-CB6F-D75EB4B9872E}"/>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8">
            <a:extLst>
              <a:ext uri="{FF2B5EF4-FFF2-40B4-BE49-F238E27FC236}">
                <a16:creationId xmlns:a16="http://schemas.microsoft.com/office/drawing/2014/main" id="{279A47DA-44B2-C205-9FE1-3D015F206D23}"/>
              </a:ext>
            </a:extLst>
          </p:cNvPr>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5" name="Content Placeholder 2">
            <a:extLst>
              <a:ext uri="{FF2B5EF4-FFF2-40B4-BE49-F238E27FC236}">
                <a16:creationId xmlns:a16="http://schemas.microsoft.com/office/drawing/2014/main" id="{E3263B5A-EE44-64EB-2F70-EDA063460BFD}"/>
              </a:ext>
            </a:extLst>
          </p:cNvPr>
          <p:cNvSpPr>
            <a:spLocks noGrp="1"/>
          </p:cNvSpPr>
          <p:nvPr>
            <p:ph idx="1"/>
          </p:nvPr>
        </p:nvSpPr>
        <p:spPr>
          <a:xfrm>
            <a:off x="838200" y="1825625"/>
            <a:ext cx="10515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0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Purple - 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7AE5E9-25E6-3EC5-ABD7-32A40645565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7" name="Slide Number Placeholder 6"/>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EEB1F236-E54D-2147-9AEC-D49332C02E27}" type="slidenum">
              <a:rPr lang="en-US" altLang="en-US" smtClean="0"/>
              <a:pPr/>
              <a:t>‹#›</a:t>
            </a:fld>
            <a:endParaRPr lang="en-US" altLang="en-US" dirty="0"/>
          </a:p>
        </p:txBody>
      </p:sp>
      <p:sp>
        <p:nvSpPr>
          <p:cNvPr id="5" name="Rectangle 4">
            <a:extLst>
              <a:ext uri="{FF2B5EF4-FFF2-40B4-BE49-F238E27FC236}">
                <a16:creationId xmlns:a16="http://schemas.microsoft.com/office/drawing/2014/main" id="{9F679A0B-46CB-1AD8-5343-AC064CA1558C}"/>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93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urple -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18C8D-C9B7-FB9A-D8D7-43C32182FF7C}"/>
              </a:ext>
            </a:extLst>
          </p:cNvPr>
          <p:cNvSpPr/>
          <p:nvPr userDrawn="1"/>
        </p:nvSpPr>
        <p:spPr>
          <a:xfrm>
            <a:off x="10988168" y="6356350"/>
            <a:ext cx="365632" cy="365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a:prstGeom prst="rect">
            <a:avLst/>
          </a:prstGeom>
        </p:spPr>
        <p:txBody>
          <a:bodyPr/>
          <a:lstStyle>
            <a:lvl1pPr>
              <a:defRPr>
                <a:solidFill>
                  <a:schemeClr val="accent3"/>
                </a:solidFill>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ctr">
            <a:norm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838200" y="6356350"/>
            <a:ext cx="7315200" cy="365125"/>
          </a:xfrm>
          <a:prstGeom prst="rect">
            <a:avLst/>
          </a:prstGeom>
        </p:spPr>
        <p:txBody>
          <a:bodyPr/>
          <a:lstStyle>
            <a:lvl1pPr>
              <a:defRPr>
                <a:solidFill>
                  <a:schemeClr val="bg1">
                    <a:lumMod val="50000"/>
                  </a:schemeClr>
                </a:solidFill>
              </a:defRPr>
            </a:lvl1pPr>
          </a:lstStyle>
          <a:p>
            <a:r>
              <a:rPr lang="en-US" dirty="0"/>
              <a:t>Global Out-of-school Children Initiative</a:t>
            </a:r>
          </a:p>
        </p:txBody>
      </p:sp>
      <p:sp>
        <p:nvSpPr>
          <p:cNvPr id="9" name="Slide Number Placeholder 8"/>
          <p:cNvSpPr>
            <a:spLocks noGrp="1"/>
          </p:cNvSpPr>
          <p:nvPr>
            <p:ph type="sldNum" sz="quarter" idx="12"/>
          </p:nvPr>
        </p:nvSpPr>
        <p:spPr>
          <a:xfrm>
            <a:off x="10988168" y="6356350"/>
            <a:ext cx="365632" cy="365125"/>
          </a:xfrm>
        </p:spPr>
        <p:txBody>
          <a:bodyPr/>
          <a:lstStyle>
            <a:lvl1pPr algn="ctr">
              <a:defRPr>
                <a:solidFill>
                  <a:schemeClr val="bg1"/>
                </a:solidFill>
              </a:defRPr>
            </a:lvl1pPr>
          </a:lstStyle>
          <a:p>
            <a:fld id="{23049C42-D967-3A4E-B28B-D384114B3547}" type="slidenum">
              <a:rPr lang="en-US" altLang="en-US" smtClean="0"/>
              <a:pPr/>
              <a:t>‹#›</a:t>
            </a:fld>
            <a:endParaRPr lang="en-US" altLang="en-US"/>
          </a:p>
        </p:txBody>
      </p:sp>
      <p:sp>
        <p:nvSpPr>
          <p:cNvPr id="7" name="Rectangle 6">
            <a:extLst>
              <a:ext uri="{FF2B5EF4-FFF2-40B4-BE49-F238E27FC236}">
                <a16:creationId xmlns:a16="http://schemas.microsoft.com/office/drawing/2014/main" id="{BF0B4997-2B92-B69B-8DA0-F5A88AC7D34F}"/>
              </a:ext>
            </a:extLst>
          </p:cNvPr>
          <p:cNvSpPr/>
          <p:nvPr userDrawn="1"/>
        </p:nvSpPr>
        <p:spPr>
          <a:xfrm>
            <a:off x="-8826" y="-15166"/>
            <a:ext cx="12200825" cy="2754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270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lumMod val="50000"/>
                  </a:schemeClr>
                </a:solidFill>
                <a:latin typeface="Arial" panose="020B0604020202020204" pitchFamily="34" charset="0"/>
                <a:cs typeface="Arial" panose="020B0604020202020204" pitchFamily="34" charset="0"/>
              </a:defRPr>
            </a:lvl1pPr>
          </a:lstStyle>
          <a:p>
            <a:fld id="{B609ADF1-4263-4946-BF27-A755201C09A1}"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79F1B36E-6663-A9DA-1289-7E3C737A04BE}"/>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chemeClr val="bg1">
                    <a:lumMod val="50000"/>
                  </a:schemeClr>
                </a:solidFill>
                <a:latin typeface="Aleo Light" panose="020F0302020204030203" pitchFamily="34" charset="77"/>
              </a:defRPr>
            </a:lvl1pPr>
          </a:lstStyle>
          <a:p>
            <a:r>
              <a:rPr lang="en-US" dirty="0"/>
              <a:t>Global Out-of-School Children Initiative</a:t>
            </a:r>
          </a:p>
        </p:txBody>
      </p:sp>
      <p:sp>
        <p:nvSpPr>
          <p:cNvPr id="8" name="Title Placeholder 7">
            <a:extLst>
              <a:ext uri="{FF2B5EF4-FFF2-40B4-BE49-F238E27FC236}">
                <a16:creationId xmlns:a16="http://schemas.microsoft.com/office/drawing/2014/main" id="{5A405B0B-8F72-04B5-A6EC-B9925D39F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2950534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966" r:id="rId3"/>
    <p:sldLayoutId id="2147483967" r:id="rId4"/>
    <p:sldLayoutId id="2147483968" r:id="rId5"/>
    <p:sldLayoutId id="2147483888" r:id="rId6"/>
    <p:sldLayoutId id="2147483891" r:id="rId7"/>
    <p:sldLayoutId id="2147483889" r:id="rId8"/>
    <p:sldLayoutId id="2147483890" r:id="rId9"/>
    <p:sldLayoutId id="2147483893" r:id="rId10"/>
    <p:sldLayoutId id="2147483897" r:id="rId11"/>
    <p:sldLayoutId id="2147483900" r:id="rId12"/>
    <p:sldLayoutId id="2147483898" r:id="rId13"/>
    <p:sldLayoutId id="2147483899" r:id="rId14"/>
    <p:sldLayoutId id="2147483902" r:id="rId15"/>
    <p:sldLayoutId id="2147483906" r:id="rId16"/>
    <p:sldLayoutId id="2147483909" r:id="rId17"/>
    <p:sldLayoutId id="2147483907" r:id="rId18"/>
    <p:sldLayoutId id="2147483908" r:id="rId19"/>
    <p:sldLayoutId id="2147483911" r:id="rId20"/>
    <p:sldLayoutId id="2147483915" r:id="rId21"/>
    <p:sldLayoutId id="2147483918" r:id="rId22"/>
    <p:sldLayoutId id="2147483916" r:id="rId23"/>
    <p:sldLayoutId id="2147483917" r:id="rId24"/>
    <p:sldLayoutId id="2147483920" r:id="rId25"/>
    <p:sldLayoutId id="2147483924" r:id="rId26"/>
    <p:sldLayoutId id="2147483927" r:id="rId27"/>
    <p:sldLayoutId id="2147483925" r:id="rId28"/>
    <p:sldLayoutId id="2147483926" r:id="rId29"/>
    <p:sldLayoutId id="2147483929" r:id="rId30"/>
    <p:sldLayoutId id="2147483933" r:id="rId31"/>
    <p:sldLayoutId id="2147483936" r:id="rId32"/>
    <p:sldLayoutId id="2147483934" r:id="rId33"/>
    <p:sldLayoutId id="2147483935" r:id="rId34"/>
    <p:sldLayoutId id="2147483938" r:id="rId35"/>
    <p:sldLayoutId id="2147483942" r:id="rId36"/>
    <p:sldLayoutId id="2147483945" r:id="rId37"/>
    <p:sldLayoutId id="2147483943" r:id="rId38"/>
    <p:sldLayoutId id="2147483944" r:id="rId39"/>
    <p:sldLayoutId id="2147483947" r:id="rId40"/>
    <p:sldLayoutId id="2147483951" r:id="rId41"/>
    <p:sldLayoutId id="2147483954" r:id="rId42"/>
    <p:sldLayoutId id="2147483952" r:id="rId43"/>
    <p:sldLayoutId id="2147483953" r:id="rId44"/>
    <p:sldLayoutId id="2147483956" r:id="rId45"/>
    <p:sldLayoutId id="2147483960" r:id="rId46"/>
    <p:sldLayoutId id="2147483963" r:id="rId47"/>
    <p:sldLayoutId id="2147483961" r:id="rId48"/>
    <p:sldLayoutId id="2147483962" r:id="rId49"/>
    <p:sldLayoutId id="2147483965" r:id="rId50"/>
  </p:sldLayoutIdLst>
  <p:hf hdr="0" dt="0"/>
  <p:txStyles>
    <p:titleStyle>
      <a:lvl1pPr algn="l" defTabSz="914400" rtl="0" eaLnBrk="1" latinLnBrk="0" hangingPunct="1">
        <a:lnSpc>
          <a:spcPct val="90000"/>
        </a:lnSpc>
        <a:spcBef>
          <a:spcPct val="0"/>
        </a:spcBef>
        <a:buNone/>
        <a:defRPr sz="4400" b="0" i="0" kern="1200">
          <a:solidFill>
            <a:schemeClr val="tx1"/>
          </a:solidFill>
          <a:latin typeface="Aleo Light" panose="020F0302020204030203"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allinschool.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715D-327E-1F2B-F18B-C454B535EB79}"/>
              </a:ext>
            </a:extLst>
          </p:cNvPr>
          <p:cNvSpPr>
            <a:spLocks noGrp="1"/>
          </p:cNvSpPr>
          <p:nvPr>
            <p:ph type="title"/>
          </p:nvPr>
        </p:nvSpPr>
        <p:spPr/>
        <p:txBody>
          <a:bodyPr/>
          <a:lstStyle/>
          <a:p>
            <a:r>
              <a:rPr lang="en-US" dirty="0"/>
              <a:t>How to use this slide deck</a:t>
            </a:r>
          </a:p>
        </p:txBody>
      </p:sp>
      <p:sp>
        <p:nvSpPr>
          <p:cNvPr id="3" name="Footer Placeholder 2">
            <a:extLst>
              <a:ext uri="{FF2B5EF4-FFF2-40B4-BE49-F238E27FC236}">
                <a16:creationId xmlns:a16="http://schemas.microsoft.com/office/drawing/2014/main" id="{9FEADB7A-286A-CFCA-867A-D6A137F97E8C}"/>
              </a:ext>
            </a:extLst>
          </p:cNvPr>
          <p:cNvSpPr>
            <a:spLocks noGrp="1"/>
          </p:cNvSpPr>
          <p:nvPr>
            <p:ph type="ftr" sz="quarter" idx="11"/>
          </p:nvPr>
        </p:nvSpPr>
        <p:spPr/>
        <p:txBody>
          <a:bodyPr/>
          <a:lstStyle/>
          <a:p>
            <a:r>
              <a:rPr lang="en-US" dirty="0"/>
              <a:t>Global Out-of-school Children Initiative</a:t>
            </a:r>
          </a:p>
        </p:txBody>
      </p:sp>
      <p:sp>
        <p:nvSpPr>
          <p:cNvPr id="4" name="Slide Number Placeholder 3">
            <a:extLst>
              <a:ext uri="{FF2B5EF4-FFF2-40B4-BE49-F238E27FC236}">
                <a16:creationId xmlns:a16="http://schemas.microsoft.com/office/drawing/2014/main" id="{F7D45CB9-682A-226D-BC4D-97EE55F682D8}"/>
              </a:ext>
            </a:extLst>
          </p:cNvPr>
          <p:cNvSpPr>
            <a:spLocks noGrp="1"/>
          </p:cNvSpPr>
          <p:nvPr>
            <p:ph type="sldNum" sz="quarter" idx="12"/>
          </p:nvPr>
        </p:nvSpPr>
        <p:spPr/>
        <p:txBody>
          <a:bodyPr/>
          <a:lstStyle/>
          <a:p>
            <a:fld id="{23049C42-D967-3A4E-B28B-D384114B3547}" type="slidenum">
              <a:rPr lang="en-US" altLang="en-US" smtClean="0"/>
              <a:pPr/>
              <a:t>1</a:t>
            </a:fld>
            <a:endParaRPr lang="en-US" altLang="en-US" dirty="0"/>
          </a:p>
        </p:txBody>
      </p:sp>
      <p:sp>
        <p:nvSpPr>
          <p:cNvPr id="5" name="Content Placeholder 4">
            <a:extLst>
              <a:ext uri="{FF2B5EF4-FFF2-40B4-BE49-F238E27FC236}">
                <a16:creationId xmlns:a16="http://schemas.microsoft.com/office/drawing/2014/main" id="{B4959C21-73EB-1DF1-B6E4-FCDF7AF2A65D}"/>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dirty="0">
                <a:latin typeface="Arial"/>
                <a:cs typeface="Arial"/>
              </a:rPr>
              <a:t>This presentation is for UNICEF staff and other workshop organizers to structure an Out-of-School Children Initiative data and profiles workshop and/or related presentations.</a:t>
            </a:r>
          </a:p>
          <a:p>
            <a:pPr marL="342900" indent="-342900"/>
            <a:endParaRPr lang="en-US" dirty="0">
              <a:latin typeface="Arial"/>
              <a:cs typeface="Arial"/>
            </a:endParaRPr>
          </a:p>
          <a:p>
            <a:pPr marL="342900" indent="-342900"/>
            <a:r>
              <a:rPr lang="en-US" dirty="0">
                <a:latin typeface="Arial"/>
                <a:cs typeface="Arial"/>
              </a:rPr>
              <a:t>It presents a template for the </a:t>
            </a:r>
            <a:r>
              <a:rPr lang="en-US" u="sng" dirty="0">
                <a:latin typeface="Arial"/>
                <a:cs typeface="Arial"/>
              </a:rPr>
              <a:t>optional data and profiles training workshop </a:t>
            </a:r>
            <a:r>
              <a:rPr lang="en-US" dirty="0">
                <a:latin typeface="Arial"/>
                <a:cs typeface="Arial"/>
              </a:rPr>
              <a:t>described in the OOSCI Operational Manual Section 2.4, page 40. It would be held after the Launch workshop and before the Barriers workshop.</a:t>
            </a:r>
            <a:endParaRPr lang="en-US" dirty="0"/>
          </a:p>
          <a:p>
            <a:pPr marL="342900" indent="-342900"/>
            <a:r>
              <a:rPr lang="en-US" dirty="0">
                <a:latin typeface="Arial"/>
                <a:cs typeface="Arial"/>
              </a:rPr>
              <a:t>It can be used for a full training workshop, in part for focused presentations or as a supplement for the technical team’s training on OOSCI methodology.</a:t>
            </a:r>
            <a:endParaRPr lang="en-US" dirty="0"/>
          </a:p>
          <a:p>
            <a:pPr marL="342900" indent="-342900"/>
            <a:r>
              <a:rPr lang="en-US" dirty="0">
                <a:latin typeface="Arial"/>
                <a:cs typeface="Arial"/>
              </a:rPr>
              <a:t>This deck is intended to support OOSCI teams on workshop preparation, especially with respect to the core components of the OOSCI approach. It does not represent a complete presentation, but a useful start for OOSCI workshop organizers.</a:t>
            </a:r>
            <a:endParaRPr lang="en-US" dirty="0"/>
          </a:p>
          <a:p>
            <a:pPr marL="342900" indent="-342900"/>
            <a:r>
              <a:rPr lang="en-US" dirty="0">
                <a:latin typeface="Arial"/>
                <a:cs typeface="Arial"/>
              </a:rPr>
              <a:t>It is expected that OOSCI teams will modify and add to this template to suit specific regional and country purposes. For example, placeholder slides can be filled with region and country-specific data, relevant timelines, etc.</a:t>
            </a:r>
          </a:p>
          <a:p>
            <a:pPr marL="342900" indent="-342900"/>
            <a:r>
              <a:rPr lang="en-US" dirty="0"/>
              <a:t>A blank OOSCI PowerPoint template with slides for additional sections, icons, figures and other designs can be found at </a:t>
            </a:r>
            <a:r>
              <a:rPr lang="en-US" u="sng" dirty="0">
                <a:hlinkClick r:id="rId2"/>
              </a:rPr>
              <a:t>www.allinschool.org</a:t>
            </a:r>
            <a:endParaRPr lang="en-US" u="sng" dirty="0"/>
          </a:p>
        </p:txBody>
      </p:sp>
    </p:spTree>
    <p:extLst>
      <p:ext uri="{BB962C8B-B14F-4D97-AF65-F5344CB8AC3E}">
        <p14:creationId xmlns:p14="http://schemas.microsoft.com/office/powerpoint/2010/main" val="2815635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US" dirty="0"/>
              <a:t>Benefits and Limitations of Administrative Data</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10</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178676" y="1825624"/>
            <a:ext cx="6026915" cy="4530725"/>
          </a:xfrm>
          <a:ln>
            <a:solidFill>
              <a:schemeClr val="accent1"/>
            </a:solidFill>
          </a:ln>
        </p:spPr>
        <p:txBody>
          <a:bodyPr>
            <a:normAutofit fontScale="92500" lnSpcReduction="10000"/>
          </a:bodyPr>
          <a:lstStyle/>
          <a:p>
            <a:pPr marL="0" indent="0">
              <a:lnSpc>
                <a:spcPct val="170000"/>
              </a:lnSpc>
              <a:buNone/>
            </a:pPr>
            <a:r>
              <a:rPr lang="en-US" b="1" dirty="0"/>
              <a:t>Benefits:</a:t>
            </a:r>
          </a:p>
          <a:p>
            <a:r>
              <a:rPr lang="en-US" dirty="0"/>
              <a:t>Time series available for trend analysis</a:t>
            </a:r>
          </a:p>
          <a:p>
            <a:r>
              <a:rPr lang="en-US" dirty="0"/>
              <a:t>Data are systematically linked from student-&gt;school-&gt;district-&gt;region</a:t>
            </a:r>
          </a:p>
          <a:p>
            <a:r>
              <a:rPr lang="en-US" dirty="0"/>
              <a:t>Useful for data on children who dropped out or are at risk of doing so</a:t>
            </a:r>
          </a:p>
          <a:p>
            <a:r>
              <a:rPr lang="en-US" dirty="0"/>
              <a:t>Provide policy-relevant indicators for development plans for targeting and monitoring</a:t>
            </a:r>
          </a:p>
          <a:p>
            <a:r>
              <a:rPr lang="en-US" dirty="0"/>
              <a:t>Availability of disaggregated data:</a:t>
            </a:r>
          </a:p>
          <a:p>
            <a:pPr lvl="1"/>
            <a:r>
              <a:rPr lang="en-US" dirty="0"/>
              <a:t>Administrative divisions, sex, rural/urban etc. which can also be linked to other sectoral data (e.g., health, water and sanitation, etc.)</a:t>
            </a:r>
          </a:p>
          <a:p>
            <a:pPr marL="0" indent="0">
              <a:buNone/>
            </a:pPr>
            <a:endParaRPr lang="en-CA" dirty="0"/>
          </a:p>
        </p:txBody>
      </p:sp>
      <p:sp>
        <p:nvSpPr>
          <p:cNvPr id="6" name="Content Placeholder 8">
            <a:extLst>
              <a:ext uri="{FF2B5EF4-FFF2-40B4-BE49-F238E27FC236}">
                <a16:creationId xmlns:a16="http://schemas.microsoft.com/office/drawing/2014/main" id="{880B3DD2-850F-8796-BB9B-8E1F90FEE48C}"/>
              </a:ext>
            </a:extLst>
          </p:cNvPr>
          <p:cNvSpPr txBox="1">
            <a:spLocks/>
          </p:cNvSpPr>
          <p:nvPr/>
        </p:nvSpPr>
        <p:spPr>
          <a:xfrm>
            <a:off x="6425629" y="1825624"/>
            <a:ext cx="5587695" cy="4530725"/>
          </a:xfrm>
          <a:prstGeom prst="rect">
            <a:avLst/>
          </a:prstGeom>
          <a:ln>
            <a:solidFill>
              <a:schemeClr val="accent1"/>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US" sz="4600" b="1" dirty="0"/>
              <a:t>Limitations</a:t>
            </a:r>
          </a:p>
          <a:p>
            <a:pPr algn="just" eaLnBrk="1" hangingPunct="1">
              <a:lnSpc>
                <a:spcPct val="90000"/>
              </a:lnSpc>
            </a:pPr>
            <a:r>
              <a:rPr lang="en-GB" altLang="en-US" sz="4600" dirty="0"/>
              <a:t>No direct information on children not in school</a:t>
            </a:r>
          </a:p>
          <a:p>
            <a:pPr algn="just" eaLnBrk="1" hangingPunct="1">
              <a:lnSpc>
                <a:spcPct val="90000"/>
              </a:lnSpc>
            </a:pPr>
            <a:r>
              <a:rPr lang="en-GB" altLang="en-US" sz="4600" dirty="0"/>
              <a:t>Limited information on the characteristics of children who are in school (e.g., no data on household wealth, etc.) </a:t>
            </a:r>
          </a:p>
          <a:p>
            <a:pPr eaLnBrk="1" hangingPunct="1">
              <a:lnSpc>
                <a:spcPct val="90000"/>
              </a:lnSpc>
            </a:pPr>
            <a:r>
              <a:rPr lang="en-US" altLang="en-US" sz="4600" dirty="0"/>
              <a:t>Population based indicators draw on two different data sources (enrolment and population data)</a:t>
            </a:r>
            <a:endParaRPr lang="en-GB" altLang="en-US" sz="4600" dirty="0"/>
          </a:p>
          <a:p>
            <a:pPr eaLnBrk="1" hangingPunct="1">
              <a:lnSpc>
                <a:spcPct val="90000"/>
              </a:lnSpc>
            </a:pPr>
            <a:r>
              <a:rPr lang="en-US" altLang="en-US" sz="4600" dirty="0"/>
              <a:t>Coverage: private, NGO-run, non-formal  and religious schools may not be covered</a:t>
            </a:r>
            <a:endParaRPr lang="en-GB" altLang="en-US" sz="4600" dirty="0"/>
          </a:p>
          <a:p>
            <a:pPr eaLnBrk="1" hangingPunct="1">
              <a:lnSpc>
                <a:spcPct val="90000"/>
              </a:lnSpc>
            </a:pPr>
            <a:r>
              <a:rPr lang="en-US" altLang="zh-TW" sz="4600" dirty="0">
                <a:ea typeface="PMingLiU" pitchFamily="18" charset="-120"/>
              </a:rPr>
              <a:t>Challenges in accuracy and consistency:</a:t>
            </a:r>
          </a:p>
          <a:p>
            <a:pPr marL="863600" lvl="2" indent="-463550" eaLnBrk="1" hangingPunct="1">
              <a:lnSpc>
                <a:spcPct val="90000"/>
              </a:lnSpc>
              <a:spcBef>
                <a:spcPct val="0"/>
              </a:spcBef>
            </a:pPr>
            <a:r>
              <a:rPr lang="en-US" altLang="en-US" sz="4000" dirty="0"/>
              <a:t>Lack of systematic school record management</a:t>
            </a:r>
          </a:p>
          <a:p>
            <a:pPr marL="863600" lvl="2" indent="-463550" eaLnBrk="1" hangingPunct="1">
              <a:lnSpc>
                <a:spcPct val="90000"/>
              </a:lnSpc>
              <a:spcBef>
                <a:spcPct val="0"/>
              </a:spcBef>
            </a:pPr>
            <a:r>
              <a:rPr lang="en-US" altLang="en-US" sz="4000" dirty="0"/>
              <a:t>Difficulties in recording ages of pupils</a:t>
            </a:r>
          </a:p>
        </p:txBody>
      </p:sp>
    </p:spTree>
    <p:extLst>
      <p:ext uri="{BB962C8B-B14F-4D97-AF65-F5344CB8AC3E}">
        <p14:creationId xmlns:p14="http://schemas.microsoft.com/office/powerpoint/2010/main" val="293762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FA2F-79D1-4D4E-2768-6A6BF655E3A7}"/>
              </a:ext>
            </a:extLst>
          </p:cNvPr>
          <p:cNvSpPr>
            <a:spLocks noGrp="1"/>
          </p:cNvSpPr>
          <p:nvPr>
            <p:ph type="title"/>
          </p:nvPr>
        </p:nvSpPr>
        <p:spPr/>
        <p:txBody>
          <a:bodyPr/>
          <a:lstStyle/>
          <a:p>
            <a:r>
              <a:rPr lang="en-CA" dirty="0"/>
              <a:t>Visibility Model</a:t>
            </a:r>
          </a:p>
        </p:txBody>
      </p:sp>
      <p:pic>
        <p:nvPicPr>
          <p:cNvPr id="7" name="Content Placeholder 6" descr="Diagram&#10;&#10;Description automatically generated">
            <a:extLst>
              <a:ext uri="{FF2B5EF4-FFF2-40B4-BE49-F238E27FC236}">
                <a16:creationId xmlns:a16="http://schemas.microsoft.com/office/drawing/2014/main" id="{E86157B0-933A-9C80-6C73-ABBE7A91E5C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6584779" y="1690688"/>
            <a:ext cx="5512483" cy="3337584"/>
          </a:xfrm>
        </p:spPr>
      </p:pic>
      <p:sp>
        <p:nvSpPr>
          <p:cNvPr id="4" name="Footer Placeholder 3">
            <a:extLst>
              <a:ext uri="{FF2B5EF4-FFF2-40B4-BE49-F238E27FC236}">
                <a16:creationId xmlns:a16="http://schemas.microsoft.com/office/drawing/2014/main" id="{576BA659-D093-32FC-56EA-12620338FFC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843190D-C564-968D-B6C1-0D3A44E03AB9}"/>
              </a:ext>
            </a:extLst>
          </p:cNvPr>
          <p:cNvSpPr>
            <a:spLocks noGrp="1"/>
          </p:cNvSpPr>
          <p:nvPr>
            <p:ph type="sldNum" sz="quarter" idx="12"/>
          </p:nvPr>
        </p:nvSpPr>
        <p:spPr/>
        <p:txBody>
          <a:bodyPr/>
          <a:lstStyle/>
          <a:p>
            <a:fld id="{D429F7A4-7C4A-6148-A6AA-ED73C8AE3448}" type="slidenum">
              <a:rPr lang="en-US" altLang="en-US" smtClean="0"/>
              <a:pPr/>
              <a:t>11</a:t>
            </a:fld>
            <a:endParaRPr lang="en-US" altLang="en-US" dirty="0"/>
          </a:p>
        </p:txBody>
      </p:sp>
      <p:sp>
        <p:nvSpPr>
          <p:cNvPr id="8" name="TextBox 7">
            <a:extLst>
              <a:ext uri="{FF2B5EF4-FFF2-40B4-BE49-F238E27FC236}">
                <a16:creationId xmlns:a16="http://schemas.microsoft.com/office/drawing/2014/main" id="{04A2DD2E-CEEE-EADB-8350-4EA748554619}"/>
              </a:ext>
            </a:extLst>
          </p:cNvPr>
          <p:cNvSpPr txBox="1"/>
          <p:nvPr/>
        </p:nvSpPr>
        <p:spPr>
          <a:xfrm>
            <a:off x="372139" y="1690688"/>
            <a:ext cx="6110854" cy="4816703"/>
          </a:xfrm>
          <a:prstGeom prst="rect">
            <a:avLst/>
          </a:prstGeom>
          <a:noFill/>
        </p:spPr>
        <p:txBody>
          <a:bodyPr wrap="square" rtlCol="0">
            <a:spAutoFit/>
          </a:bodyPr>
          <a:lstStyle/>
          <a:p>
            <a:pPr marL="285750"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This model helps analysts understand which out-of-school children are ‘visible’ in administrative data (and, therefore, to policy-makers), and which may be missing.</a:t>
            </a:r>
          </a:p>
          <a:p>
            <a:pPr marL="285750" indent="-285750">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Visible out-of-school children: </a:t>
            </a:r>
            <a:r>
              <a:rPr lang="en-CA" dirty="0">
                <a:solidFill>
                  <a:schemeClr val="tx1">
                    <a:lumMod val="75000"/>
                    <a:lumOff val="25000"/>
                  </a:schemeClr>
                </a:solidFill>
                <a:latin typeface="Arial" panose="020B0604020202020204" pitchFamily="34" charset="0"/>
                <a:cs typeface="Arial" panose="020B0604020202020204" pitchFamily="34" charset="0"/>
              </a:rPr>
              <a:t>Can be identified in EMIS (ex. those who dropped out)</a:t>
            </a:r>
          </a:p>
          <a:p>
            <a:pPr marL="285750" indent="-285750">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Semi-invisible out-of-school children</a:t>
            </a:r>
            <a:r>
              <a:rPr lang="en-CA" dirty="0">
                <a:solidFill>
                  <a:schemeClr val="tx1">
                    <a:lumMod val="75000"/>
                    <a:lumOff val="25000"/>
                  </a:schemeClr>
                </a:solidFill>
                <a:latin typeface="Arial" panose="020B0604020202020204" pitchFamily="34" charset="0"/>
                <a:cs typeface="Arial" panose="020B0604020202020204" pitchFamily="34" charset="0"/>
              </a:rPr>
              <a:t>: Not in EMIS but can be identified by cross-referencing other government databases or school records</a:t>
            </a:r>
          </a:p>
          <a:p>
            <a:pPr marL="742950" lvl="1" indent="-285750">
              <a:buFont typeface="Arial" panose="020B0604020202020204" pitchFamily="34" charset="0"/>
              <a:buChar char="•"/>
            </a:pPr>
            <a:r>
              <a:rPr lang="en-CA" sz="1600" i="1" dirty="0">
                <a:solidFill>
                  <a:schemeClr val="tx1">
                    <a:lumMod val="75000"/>
                    <a:lumOff val="25000"/>
                  </a:schemeClr>
                </a:solidFill>
                <a:latin typeface="Arial" panose="020B0604020202020204" pitchFamily="34" charset="0"/>
                <a:cs typeface="Arial" panose="020B0604020202020204" pitchFamily="34" charset="0"/>
              </a:rPr>
              <a:t>Dropouts who are still ‘enrolled’: </a:t>
            </a:r>
            <a:r>
              <a:rPr lang="en-CA" sz="1600" dirty="0">
                <a:solidFill>
                  <a:schemeClr val="tx1">
                    <a:lumMod val="75000"/>
                    <a:lumOff val="25000"/>
                  </a:schemeClr>
                </a:solidFill>
                <a:latin typeface="Arial" panose="020B0604020202020204" pitchFamily="34" charset="0"/>
                <a:cs typeface="Arial" panose="020B0604020202020204" pitchFamily="34" charset="0"/>
              </a:rPr>
              <a:t>By cross-referencing with school records, EMIS can be updated </a:t>
            </a:r>
            <a:endParaRPr lang="en-CA" sz="1600" i="1"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CA" sz="1600" i="1" dirty="0">
                <a:solidFill>
                  <a:schemeClr val="tx1">
                    <a:lumMod val="75000"/>
                    <a:lumOff val="25000"/>
                  </a:schemeClr>
                </a:solidFill>
                <a:latin typeface="Arial" panose="020B0604020202020204" pitchFamily="34" charset="0"/>
                <a:cs typeface="Arial" panose="020B0604020202020204" pitchFamily="34" charset="0"/>
              </a:rPr>
              <a:t>School-age children who never attended school: </a:t>
            </a:r>
            <a:r>
              <a:rPr lang="en-CA" sz="1600" dirty="0">
                <a:solidFill>
                  <a:schemeClr val="tx1">
                    <a:lumMod val="75000"/>
                    <a:lumOff val="25000"/>
                  </a:schemeClr>
                </a:solidFill>
                <a:latin typeface="Arial" panose="020B0604020202020204" pitchFamily="34" charset="0"/>
                <a:cs typeface="Arial" panose="020B0604020202020204" pitchFamily="34" charset="0"/>
              </a:rPr>
              <a:t>By cross-referencing with civil registry or other local data, these children are identified.</a:t>
            </a:r>
            <a:r>
              <a:rPr lang="en-CA" sz="1600" i="1" dirty="0">
                <a:solidFill>
                  <a:schemeClr val="tx1">
                    <a:lumMod val="75000"/>
                    <a:lumOff val="25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u="sng" dirty="0">
                <a:solidFill>
                  <a:schemeClr val="tx1">
                    <a:lumMod val="75000"/>
                    <a:lumOff val="25000"/>
                  </a:schemeClr>
                </a:solidFill>
                <a:latin typeface="Arial" panose="020B0604020202020204" pitchFamily="34" charset="0"/>
                <a:cs typeface="Arial" panose="020B0604020202020204" pitchFamily="34" charset="0"/>
              </a:rPr>
              <a:t>Invisible out-of-school children</a:t>
            </a:r>
            <a:r>
              <a:rPr lang="en-CA" dirty="0">
                <a:solidFill>
                  <a:schemeClr val="tx1">
                    <a:lumMod val="75000"/>
                    <a:lumOff val="25000"/>
                  </a:schemeClr>
                </a:solidFill>
                <a:latin typeface="Arial" panose="020B0604020202020204" pitchFamily="34" charset="0"/>
                <a:cs typeface="Arial" panose="020B0604020202020204" pitchFamily="34" charset="0"/>
              </a:rPr>
              <a:t>: Children not recorded in any government database, unless specific and targeted research is undertaken.</a:t>
            </a:r>
          </a:p>
        </p:txBody>
      </p:sp>
      <p:sp>
        <p:nvSpPr>
          <p:cNvPr id="9" name="Rectangular Callout 15">
            <a:extLst>
              <a:ext uri="{FF2B5EF4-FFF2-40B4-BE49-F238E27FC236}">
                <a16:creationId xmlns:a16="http://schemas.microsoft.com/office/drawing/2014/main" id="{A69D2D3D-9550-1685-BA09-EE0C82765B9F}"/>
              </a:ext>
            </a:extLst>
          </p:cNvPr>
          <p:cNvSpPr/>
          <p:nvPr/>
        </p:nvSpPr>
        <p:spPr>
          <a:xfrm>
            <a:off x="7616219" y="5402234"/>
            <a:ext cx="2996985" cy="951601"/>
          </a:xfrm>
          <a:prstGeom prst="wedgeRectCallout">
            <a:avLst>
              <a:gd name="adj1" fmla="val -2076"/>
              <a:gd name="adj2" fmla="val -97261"/>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What groups of children in your country may be ‘invisible’ in education administrative data?</a:t>
            </a:r>
          </a:p>
        </p:txBody>
      </p:sp>
    </p:spTree>
    <p:extLst>
      <p:ext uri="{BB962C8B-B14F-4D97-AF65-F5344CB8AC3E}">
        <p14:creationId xmlns:p14="http://schemas.microsoft.com/office/powerpoint/2010/main" val="2672788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a:xfrm>
            <a:off x="838200" y="365125"/>
            <a:ext cx="11018178" cy="1325563"/>
          </a:xfrm>
        </p:spPr>
        <p:txBody>
          <a:bodyPr/>
          <a:lstStyle/>
          <a:p>
            <a:r>
              <a:rPr lang="en-US" dirty="0"/>
              <a:t>Available Data Sources and the Data Inventory Tool</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a:xfrm>
            <a:off x="838199" y="1825625"/>
            <a:ext cx="5377666" cy="4351338"/>
          </a:xfrm>
        </p:spPr>
        <p:txBody>
          <a:bodyPr>
            <a:normAutofit/>
          </a:bodyPr>
          <a:lstStyle/>
          <a:p>
            <a:pPr marL="0" indent="0">
              <a:buNone/>
            </a:pPr>
            <a:r>
              <a:rPr lang="en-CA" b="1" dirty="0"/>
              <a:t>Available datasets</a:t>
            </a:r>
          </a:p>
          <a:p>
            <a:pPr marL="0" indent="0">
              <a:buNone/>
            </a:pPr>
            <a:r>
              <a:rPr lang="en-CA" dirty="0"/>
              <a:t>[Note: List here]</a:t>
            </a:r>
          </a:p>
          <a:p>
            <a:pPr marL="0" indent="0">
              <a:buNone/>
            </a:pPr>
            <a:endParaRPr lang="en-CA" dirty="0"/>
          </a:p>
          <a:p>
            <a:pPr marL="0" indent="0">
              <a:buNone/>
            </a:pPr>
            <a:r>
              <a:rPr lang="en-CA" b="1" dirty="0"/>
              <a:t>Data Inventory Tool</a:t>
            </a:r>
          </a:p>
          <a:p>
            <a:pPr marL="0" indent="0">
              <a:buNone/>
            </a:pPr>
            <a:r>
              <a:rPr lang="en-CA" sz="2000" dirty="0"/>
              <a:t>[Note: Available at </a:t>
            </a:r>
            <a:r>
              <a:rPr lang="en-CA" sz="2000" dirty="0">
                <a:hlinkClick r:id="rId2"/>
              </a:rPr>
              <a:t>www.allinschool.org</a:t>
            </a:r>
            <a:r>
              <a:rPr lang="en-CA" sz="2000" dirty="0"/>
              <a:t>]</a:t>
            </a:r>
          </a:p>
          <a:p>
            <a:pPr marL="0" indent="0">
              <a:buNone/>
            </a:pPr>
            <a:r>
              <a:rPr lang="en-CA" sz="2000" dirty="0"/>
              <a:t>[Note: Describe briefly key characteristics of the available administrative datasets here, using the tool and the summary table, left]</a:t>
            </a:r>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12</a:t>
            </a:fld>
            <a:endParaRPr lang="en-US" altLang="en-US" dirty="0"/>
          </a:p>
        </p:txBody>
      </p:sp>
      <p:graphicFrame>
        <p:nvGraphicFramePr>
          <p:cNvPr id="6" name="Table 5">
            <a:extLst>
              <a:ext uri="{FF2B5EF4-FFF2-40B4-BE49-F238E27FC236}">
                <a16:creationId xmlns:a16="http://schemas.microsoft.com/office/drawing/2014/main" id="{BD598055-5207-7357-0170-432B9D51EEAD}"/>
              </a:ext>
            </a:extLst>
          </p:cNvPr>
          <p:cNvGraphicFramePr>
            <a:graphicFrameLocks noGrp="1"/>
          </p:cNvGraphicFramePr>
          <p:nvPr>
            <p:extLst>
              <p:ext uri="{D42A27DB-BD31-4B8C-83A1-F6EECF244321}">
                <p14:modId xmlns:p14="http://schemas.microsoft.com/office/powerpoint/2010/main" val="2850392724"/>
              </p:ext>
            </p:extLst>
          </p:nvPr>
        </p:nvGraphicFramePr>
        <p:xfrm>
          <a:off x="6878145" y="1776898"/>
          <a:ext cx="4978233" cy="4289271"/>
        </p:xfrm>
        <a:graphic>
          <a:graphicData uri="http://schemas.openxmlformats.org/drawingml/2006/table">
            <a:tbl>
              <a:tblPr/>
              <a:tblGrid>
                <a:gridCol w="4978233">
                  <a:extLst>
                    <a:ext uri="{9D8B030D-6E8A-4147-A177-3AD203B41FA5}">
                      <a16:colId xmlns:a16="http://schemas.microsoft.com/office/drawing/2014/main" val="3891892021"/>
                    </a:ext>
                  </a:extLst>
                </a:gridCol>
              </a:tblGrid>
              <a:tr h="109385">
                <a:tc>
                  <a:txBody>
                    <a:bodyPr/>
                    <a:lstStyle/>
                    <a:p>
                      <a:pPr algn="l" fontAlgn="t"/>
                      <a:r>
                        <a:rPr lang="en-CA" sz="1800" b="1" i="0" u="none" strike="noStrike" dirty="0">
                          <a:solidFill>
                            <a:srgbClr val="000000"/>
                          </a:solidFill>
                          <a:effectLst/>
                          <a:latin typeface="Arial" panose="020B0604020202020204" pitchFamily="34" charset="0"/>
                          <a:cs typeface="Arial" panose="020B0604020202020204" pitchFamily="34" charset="0"/>
                        </a:rPr>
                        <a:t>Key data inventory categories for administrative data</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5732792"/>
                  </a:ext>
                </a:extLst>
              </a:tr>
              <a:tr h="164078">
                <a:tc>
                  <a:txBody>
                    <a:bodyPr/>
                    <a:lstStyle/>
                    <a:p>
                      <a:pPr marL="285750" indent="-285750" algn="l" fontAlgn="t">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Agencies responsible for collection and dissemination of data</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11158"/>
                  </a:ext>
                </a:extLst>
              </a:tr>
              <a:tr h="112120">
                <a:tc>
                  <a:txBody>
                    <a:bodyPr/>
                    <a:lstStyle/>
                    <a:p>
                      <a:pPr marL="285750" indent="-285750" algn="l" fontAlgn="t">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Data collection (not publication) date</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075983"/>
                  </a:ext>
                </a:extLst>
              </a:tr>
              <a:tr h="63990">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Frequency of data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23578"/>
                  </a:ext>
                </a:extLst>
              </a:tr>
              <a:tr h="6399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CA" sz="1800" b="0" i="0" u="none" strike="noStrike" dirty="0">
                          <a:solidFill>
                            <a:srgbClr val="000000"/>
                          </a:solidFill>
                          <a:effectLst/>
                          <a:latin typeface="Arial" panose="020B0604020202020204" pitchFamily="34" charset="0"/>
                          <a:cs typeface="Arial" panose="020B0604020202020204" pitchFamily="34" charset="0"/>
                        </a:rPr>
                        <a:t>Definitions: Out-of-school, School entrance age, Enrolment, Attendance, Absenteeism, Drop-out, educational attainment</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917051"/>
                  </a:ext>
                </a:extLst>
              </a:tr>
              <a:tr h="273463">
                <a:tc>
                  <a:txBody>
                    <a:bodyPr/>
                    <a:lstStyle/>
                    <a:p>
                      <a:pPr marL="285750" indent="-285750" algn="l" fontAlgn="t">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Population coverage of the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01909"/>
                  </a:ext>
                </a:extLst>
              </a:tr>
              <a:tr h="218770">
                <a:tc>
                  <a:txBody>
                    <a:bodyPr/>
                    <a:lstStyle/>
                    <a:p>
                      <a:pPr marL="285750" indent="-285750" algn="l" fontAlgn="t">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Geographic coverage of the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354992"/>
                  </a:ext>
                </a:extLst>
              </a:tr>
              <a:tr h="218770">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Types of disaggregation possible</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368791"/>
                  </a:ext>
                </a:extLst>
              </a:tr>
              <a:tr h="218770">
                <a:tc>
                  <a:txBody>
                    <a:bodyPr/>
                    <a:lstStyle/>
                    <a:p>
                      <a:pPr marL="285750" indent="-285750" algn="l" fontAlgn="t">
                        <a:buFont typeface="Arial" panose="020B0604020202020204" pitchFamily="34" charset="0"/>
                        <a:buChar char="•"/>
                      </a:pPr>
                      <a:r>
                        <a:rPr lang="en-CA" sz="1800" b="0" i="0" u="none" strike="noStrike">
                          <a:solidFill>
                            <a:srgbClr val="000000"/>
                          </a:solidFill>
                          <a:effectLst/>
                          <a:latin typeface="Arial" panose="020B0604020202020204" pitchFamily="34" charset="0"/>
                          <a:cs typeface="Arial" panose="020B0604020202020204" pitchFamily="34" charset="0"/>
                        </a:rPr>
                        <a:t>Data availability and access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737377"/>
                  </a:ext>
                </a:extLst>
              </a:tr>
              <a:tr h="109385">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Data format</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079878"/>
                  </a:ext>
                </a:extLst>
              </a:tr>
              <a:tr h="273463">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Other information</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0242655"/>
                  </a:ext>
                </a:extLst>
              </a:tr>
            </a:tbl>
          </a:graphicData>
        </a:graphic>
      </p:graphicFrame>
    </p:spTree>
    <p:extLst>
      <p:ext uri="{BB962C8B-B14F-4D97-AF65-F5344CB8AC3E}">
        <p14:creationId xmlns:p14="http://schemas.microsoft.com/office/powerpoint/2010/main" val="3978747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526D-D8F3-EE58-ABEE-2AAF244B8AB8}"/>
              </a:ext>
            </a:extLst>
          </p:cNvPr>
          <p:cNvSpPr>
            <a:spLocks noGrp="1"/>
          </p:cNvSpPr>
          <p:nvPr>
            <p:ph type="title"/>
          </p:nvPr>
        </p:nvSpPr>
        <p:spPr/>
        <p:txBody>
          <a:bodyPr/>
          <a:lstStyle/>
          <a:p>
            <a:r>
              <a:rPr lang="en-CA" dirty="0"/>
              <a:t>Findings from the Data Quality Assessment Tool</a:t>
            </a:r>
          </a:p>
        </p:txBody>
      </p:sp>
      <p:sp>
        <p:nvSpPr>
          <p:cNvPr id="3" name="Content Placeholder 2">
            <a:extLst>
              <a:ext uri="{FF2B5EF4-FFF2-40B4-BE49-F238E27FC236}">
                <a16:creationId xmlns:a16="http://schemas.microsoft.com/office/drawing/2014/main" id="{B9FD2700-0A62-9A61-98B5-779D22668290}"/>
              </a:ext>
            </a:extLst>
          </p:cNvPr>
          <p:cNvSpPr>
            <a:spLocks noGrp="1"/>
          </p:cNvSpPr>
          <p:nvPr>
            <p:ph idx="1"/>
          </p:nvPr>
        </p:nvSpPr>
        <p:spPr/>
        <p:txBody>
          <a:bodyPr>
            <a:normAutofit fontScale="92500" lnSpcReduction="10000"/>
          </a:bodyPr>
          <a:lstStyle/>
          <a:p>
            <a:pPr marL="457200" lvl="1" indent="0">
              <a:buNone/>
            </a:pPr>
            <a:r>
              <a:rPr lang="en-US" dirty="0"/>
              <a:t>[Note: Use this slide to present key findings from the application of the Data Quality Assessment Tool (Separate Tab in the Excel tool) to the available administrative dataset(s).]</a:t>
            </a:r>
          </a:p>
          <a:p>
            <a:pPr marL="457200" lvl="1" indent="0">
              <a:buNone/>
            </a:pPr>
            <a:r>
              <a:rPr lang="en-US" dirty="0"/>
              <a:t>Use the guiding questions from the Tool, pasted below:</a:t>
            </a:r>
          </a:p>
          <a:p>
            <a:pPr lvl="1"/>
            <a:r>
              <a:rPr lang="en-US" i="1" dirty="0"/>
              <a:t>Accuracy of age data?</a:t>
            </a:r>
          </a:p>
          <a:p>
            <a:pPr lvl="1"/>
            <a:r>
              <a:rPr lang="en-US" i="1" dirty="0"/>
              <a:t>Coverage of age data?</a:t>
            </a:r>
          </a:p>
          <a:p>
            <a:pPr lvl="1"/>
            <a:r>
              <a:rPr lang="en-US" i="1" dirty="0"/>
              <a:t>Coverage of education levels?</a:t>
            </a:r>
          </a:p>
          <a:p>
            <a:pPr lvl="1"/>
            <a:r>
              <a:rPr lang="en-US" i="1" dirty="0"/>
              <a:t>Coverage of institution types?</a:t>
            </a:r>
          </a:p>
          <a:p>
            <a:pPr lvl="1"/>
            <a:r>
              <a:rPr lang="en-US" i="1" dirty="0"/>
              <a:t>Usefulness for disaggregated analysis?</a:t>
            </a:r>
          </a:p>
          <a:p>
            <a:pPr lvl="1"/>
            <a:r>
              <a:rPr lang="en-US" i="1" dirty="0"/>
              <a:t>Usefulness for profiling?</a:t>
            </a:r>
          </a:p>
          <a:p>
            <a:pPr lvl="1"/>
            <a:r>
              <a:rPr lang="en-US" i="1" dirty="0"/>
              <a:t>Consistency of education terms?</a:t>
            </a:r>
          </a:p>
          <a:p>
            <a:pPr lvl="1"/>
            <a:r>
              <a:rPr lang="en-US" i="1" dirty="0"/>
              <a:t>Comparability of education terms</a:t>
            </a:r>
            <a:r>
              <a:rPr lang="en-US" dirty="0"/>
              <a:t>?]</a:t>
            </a:r>
          </a:p>
          <a:p>
            <a:pPr marL="457200" lvl="1" indent="0">
              <a:buNone/>
            </a:pPr>
            <a:endParaRPr lang="en-US" dirty="0"/>
          </a:p>
          <a:p>
            <a:pPr marL="457200" lvl="1" indent="0">
              <a:buNone/>
            </a:pPr>
            <a:r>
              <a:rPr lang="en-US" dirty="0"/>
              <a:t>This tool can be used to analyze a single data source, and used to compare sources to identify the most suitable datasets, and identify potential sources of discrepancy</a:t>
            </a:r>
            <a:endParaRPr lang="en-CA" dirty="0"/>
          </a:p>
          <a:p>
            <a:endParaRPr lang="en-CA" dirty="0"/>
          </a:p>
        </p:txBody>
      </p:sp>
      <p:sp>
        <p:nvSpPr>
          <p:cNvPr id="4" name="Footer Placeholder 3">
            <a:extLst>
              <a:ext uri="{FF2B5EF4-FFF2-40B4-BE49-F238E27FC236}">
                <a16:creationId xmlns:a16="http://schemas.microsoft.com/office/drawing/2014/main" id="{2E21C8F6-6AB9-CB16-E654-38D4CD7ABA1B}"/>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5EB535B8-8C9F-7C71-DE36-FC53209A291C}"/>
              </a:ext>
            </a:extLst>
          </p:cNvPr>
          <p:cNvSpPr>
            <a:spLocks noGrp="1"/>
          </p:cNvSpPr>
          <p:nvPr>
            <p:ph type="sldNum" sz="quarter" idx="12"/>
          </p:nvPr>
        </p:nvSpPr>
        <p:spPr/>
        <p:txBody>
          <a:bodyPr/>
          <a:lstStyle/>
          <a:p>
            <a:fld id="{D429F7A4-7C4A-6148-A6AA-ED73C8AE3448}" type="slidenum">
              <a:rPr lang="en-US" altLang="en-US" smtClean="0"/>
              <a:pPr/>
              <a:t>13</a:t>
            </a:fld>
            <a:endParaRPr lang="en-US" altLang="en-US" dirty="0"/>
          </a:p>
        </p:txBody>
      </p:sp>
    </p:spTree>
    <p:extLst>
      <p:ext uri="{BB962C8B-B14F-4D97-AF65-F5344CB8AC3E}">
        <p14:creationId xmlns:p14="http://schemas.microsoft.com/office/powerpoint/2010/main" val="336461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C38-ED10-45E0-9C08-D8D121F69254}"/>
              </a:ext>
            </a:extLst>
          </p:cNvPr>
          <p:cNvSpPr>
            <a:spLocks noGrp="1"/>
          </p:cNvSpPr>
          <p:nvPr>
            <p:ph type="title"/>
          </p:nvPr>
        </p:nvSpPr>
        <p:spPr/>
        <p:txBody>
          <a:bodyPr/>
          <a:lstStyle/>
          <a:p>
            <a:r>
              <a:rPr lang="en-CA" dirty="0"/>
              <a:t>Seven Dimensions of Exclusion (7DE)</a:t>
            </a:r>
          </a:p>
        </p:txBody>
      </p:sp>
      <p:sp>
        <p:nvSpPr>
          <p:cNvPr id="4" name="Footer Placeholder 3">
            <a:extLst>
              <a:ext uri="{FF2B5EF4-FFF2-40B4-BE49-F238E27FC236}">
                <a16:creationId xmlns:a16="http://schemas.microsoft.com/office/drawing/2014/main" id="{1272C0E4-49DD-02B3-C87C-134CE939DB1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4AE5B08-F228-A192-ED8F-F5EC2355595C}"/>
              </a:ext>
            </a:extLst>
          </p:cNvPr>
          <p:cNvSpPr>
            <a:spLocks noGrp="1"/>
          </p:cNvSpPr>
          <p:nvPr>
            <p:ph type="sldNum" sz="quarter" idx="12"/>
          </p:nvPr>
        </p:nvSpPr>
        <p:spPr/>
        <p:txBody>
          <a:bodyPr/>
          <a:lstStyle/>
          <a:p>
            <a:fld id="{D429F7A4-7C4A-6148-A6AA-ED73C8AE3448}" type="slidenum">
              <a:rPr lang="en-US" altLang="en-US" smtClean="0"/>
              <a:pPr/>
              <a:t>14</a:t>
            </a:fld>
            <a:endParaRPr lang="en-US" altLang="en-US" dirty="0"/>
          </a:p>
        </p:txBody>
      </p:sp>
      <p:pic>
        <p:nvPicPr>
          <p:cNvPr id="13" name="Content Placeholder 12" descr="Diagram&#10;&#10;Description automatically generated with medium confidence">
            <a:extLst>
              <a:ext uri="{FF2B5EF4-FFF2-40B4-BE49-F238E27FC236}">
                <a16:creationId xmlns:a16="http://schemas.microsoft.com/office/drawing/2014/main" id="{7379F1A7-C97D-DB9C-2228-D501D2E6AE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838200" y="1371600"/>
            <a:ext cx="7981627" cy="5173388"/>
          </a:xfrm>
        </p:spPr>
      </p:pic>
      <p:sp>
        <p:nvSpPr>
          <p:cNvPr id="7" name="Rectangular Callout 15">
            <a:extLst>
              <a:ext uri="{FF2B5EF4-FFF2-40B4-BE49-F238E27FC236}">
                <a16:creationId xmlns:a16="http://schemas.microsoft.com/office/drawing/2014/main" id="{8EF1602A-0574-12CB-D01E-057966FBE647}"/>
              </a:ext>
            </a:extLst>
          </p:cNvPr>
          <p:cNvSpPr/>
          <p:nvPr/>
        </p:nvSpPr>
        <p:spPr>
          <a:xfrm>
            <a:off x="8827511" y="1910547"/>
            <a:ext cx="2996985" cy="1736779"/>
          </a:xfrm>
          <a:prstGeom prst="wedgeRectCallout">
            <a:avLst>
              <a:gd name="adj1" fmla="val -57956"/>
              <a:gd name="adj2" fmla="val -72022"/>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leo" panose="020F0502020204030203" pitchFamily="34" charset="77"/>
              </a:rPr>
              <a:t>The core indicators to calculate for an OOSCI study: </a:t>
            </a:r>
          </a:p>
          <a:p>
            <a:pPr algn="ctr"/>
            <a:endParaRPr lang="en-US" sz="1600" dirty="0">
              <a:solidFill>
                <a:schemeClr val="bg1"/>
              </a:solidFill>
              <a:latin typeface="Aleo" panose="020F0502020204030203" pitchFamily="34" charset="77"/>
            </a:endParaRPr>
          </a:p>
          <a:p>
            <a:pPr algn="ctr"/>
            <a:r>
              <a:rPr lang="en-US" sz="1600" dirty="0">
                <a:solidFill>
                  <a:schemeClr val="bg1"/>
                </a:solidFill>
                <a:latin typeface="Aleo" panose="020F0502020204030203" pitchFamily="34" charset="77"/>
              </a:rPr>
              <a:t>Percentage and number of children in each dimension of exclusion</a:t>
            </a:r>
          </a:p>
        </p:txBody>
      </p:sp>
      <p:sp>
        <p:nvSpPr>
          <p:cNvPr id="8" name="Rectangular Callout 15">
            <a:extLst>
              <a:ext uri="{FF2B5EF4-FFF2-40B4-BE49-F238E27FC236}">
                <a16:creationId xmlns:a16="http://schemas.microsoft.com/office/drawing/2014/main" id="{838DD566-15CE-2F70-6B48-ADE8017E0031}"/>
              </a:ext>
            </a:extLst>
          </p:cNvPr>
          <p:cNvSpPr/>
          <p:nvPr/>
        </p:nvSpPr>
        <p:spPr>
          <a:xfrm>
            <a:off x="8827511" y="4236748"/>
            <a:ext cx="2996985" cy="1896924"/>
          </a:xfrm>
          <a:prstGeom prst="wedgeRectCallout">
            <a:avLst>
              <a:gd name="adj1" fmla="val -85724"/>
              <a:gd name="adj2" fmla="val -14286"/>
            </a:avLst>
          </a:prstGeom>
          <a:solidFill>
            <a:srgbClr val="00A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leo" panose="020F0502020204030203" pitchFamily="34" charset="77"/>
              </a:rPr>
              <a:t>DE6 and 7 (upper secondary or ISCED level 3) should be calculated regardless of whether it is compulsory in the country, in line with SDG 4.1 (universal secondary education)</a:t>
            </a:r>
          </a:p>
        </p:txBody>
      </p:sp>
    </p:spTree>
    <p:extLst>
      <p:ext uri="{BB962C8B-B14F-4D97-AF65-F5344CB8AC3E}">
        <p14:creationId xmlns:p14="http://schemas.microsoft.com/office/powerpoint/2010/main" val="381172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231F-19B7-E723-1A0C-65565C815DB4}"/>
              </a:ext>
            </a:extLst>
          </p:cNvPr>
          <p:cNvSpPr>
            <a:spLocks noGrp="1"/>
          </p:cNvSpPr>
          <p:nvPr>
            <p:ph type="title"/>
          </p:nvPr>
        </p:nvSpPr>
        <p:spPr/>
        <p:txBody>
          <a:bodyPr/>
          <a:lstStyle/>
          <a:p>
            <a:r>
              <a:rPr lang="en-CA" dirty="0"/>
              <a:t>Overview of Key Indicators (Administrative Data)</a:t>
            </a:r>
          </a:p>
        </p:txBody>
      </p:sp>
      <p:sp>
        <p:nvSpPr>
          <p:cNvPr id="3" name="Content Placeholder 2">
            <a:extLst>
              <a:ext uri="{FF2B5EF4-FFF2-40B4-BE49-F238E27FC236}">
                <a16:creationId xmlns:a16="http://schemas.microsoft.com/office/drawing/2014/main" id="{B0FFD82E-F81C-172F-70D5-2D7E1E0F5740}"/>
              </a:ext>
            </a:extLst>
          </p:cNvPr>
          <p:cNvSpPr>
            <a:spLocks noGrp="1"/>
          </p:cNvSpPr>
          <p:nvPr>
            <p:ph idx="1"/>
          </p:nvPr>
        </p:nvSpPr>
        <p:spPr/>
        <p:txBody>
          <a:bodyPr>
            <a:normAutofit fontScale="92500" lnSpcReduction="10000"/>
          </a:bodyPr>
          <a:lstStyle/>
          <a:p>
            <a:r>
              <a:rPr lang="en-CA" dirty="0"/>
              <a:t>As described in OOSCI Operational Manual (2023) Section 3.2, the key indicators are:</a:t>
            </a:r>
          </a:p>
          <a:p>
            <a:r>
              <a:rPr lang="en-CA" b="1" dirty="0"/>
              <a:t>Number of children in each of the 7 Dimensions of Exclusion  </a:t>
            </a:r>
          </a:p>
          <a:p>
            <a:pPr lvl="1"/>
            <a:r>
              <a:rPr lang="en-US" b="0" i="1" u="none" strike="noStrike" baseline="0" dirty="0">
                <a:solidFill>
                  <a:srgbClr val="3F3F41"/>
                </a:solidFill>
                <a:latin typeface="Univers LT Pro 45 Light"/>
              </a:rPr>
              <a:t>The number of students of the official age for the given level of education enrolled in early childhood education, primary, secondary or higher levels of education is subtracted from the total population of the same age.</a:t>
            </a:r>
          </a:p>
          <a:p>
            <a:r>
              <a:rPr lang="en-CA" b="1" dirty="0"/>
              <a:t>Rate of children in each of the 7DE</a:t>
            </a:r>
          </a:p>
          <a:p>
            <a:r>
              <a:rPr lang="en-CA" b="1" dirty="0"/>
              <a:t>Additional indicators:</a:t>
            </a:r>
            <a:r>
              <a:rPr lang="en-CA" dirty="0"/>
              <a:t> enrolment, repetition, promotion rates</a:t>
            </a:r>
          </a:p>
          <a:p>
            <a:r>
              <a:rPr lang="en-CA" b="1" dirty="0"/>
              <a:t>Disaggregation for administrative data (where applicable): </a:t>
            </a:r>
            <a:r>
              <a:rPr lang="en-CA" dirty="0"/>
              <a:t>Sex, type of school (private/public, etc.), location (region; urban/rural), grade (ex. dropout), pupil-teacher ratio</a:t>
            </a:r>
          </a:p>
          <a:p>
            <a:r>
              <a:rPr lang="en-CA" dirty="0"/>
              <a:t>Additional disaggregation may be possible in countries with a unique student identifier (ex. absenteeism, learning outcomes, disability)</a:t>
            </a:r>
          </a:p>
          <a:p>
            <a:endParaRPr lang="en-CA" dirty="0"/>
          </a:p>
        </p:txBody>
      </p:sp>
      <p:sp>
        <p:nvSpPr>
          <p:cNvPr id="4" name="Footer Placeholder 3">
            <a:extLst>
              <a:ext uri="{FF2B5EF4-FFF2-40B4-BE49-F238E27FC236}">
                <a16:creationId xmlns:a16="http://schemas.microsoft.com/office/drawing/2014/main" id="{D646555C-156F-19F6-8C52-1CB8717B2318}"/>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B01816F8-1979-EFFC-5FF5-691918AD4599}"/>
              </a:ext>
            </a:extLst>
          </p:cNvPr>
          <p:cNvSpPr>
            <a:spLocks noGrp="1"/>
          </p:cNvSpPr>
          <p:nvPr>
            <p:ph type="sldNum" sz="quarter" idx="12"/>
          </p:nvPr>
        </p:nvSpPr>
        <p:spPr/>
        <p:txBody>
          <a:bodyPr/>
          <a:lstStyle/>
          <a:p>
            <a:fld id="{D429F7A4-7C4A-6148-A6AA-ED73C8AE3448}" type="slidenum">
              <a:rPr lang="en-US" altLang="en-US" smtClean="0"/>
              <a:pPr/>
              <a:t>15</a:t>
            </a:fld>
            <a:endParaRPr lang="en-US" altLang="en-US" dirty="0"/>
          </a:p>
        </p:txBody>
      </p:sp>
    </p:spTree>
    <p:extLst>
      <p:ext uri="{BB962C8B-B14F-4D97-AF65-F5344CB8AC3E}">
        <p14:creationId xmlns:p14="http://schemas.microsoft.com/office/powerpoint/2010/main" val="58617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231F-19B7-E723-1A0C-65565C815DB4}"/>
              </a:ext>
            </a:extLst>
          </p:cNvPr>
          <p:cNvSpPr>
            <a:spLocks noGrp="1"/>
          </p:cNvSpPr>
          <p:nvPr>
            <p:ph type="title"/>
          </p:nvPr>
        </p:nvSpPr>
        <p:spPr/>
        <p:txBody>
          <a:bodyPr/>
          <a:lstStyle/>
          <a:p>
            <a:r>
              <a:rPr lang="en-US" dirty="0"/>
              <a:t>Use of 7DE Calculation Tool</a:t>
            </a:r>
            <a:endParaRPr lang="en-CA" dirty="0"/>
          </a:p>
        </p:txBody>
      </p:sp>
      <p:sp>
        <p:nvSpPr>
          <p:cNvPr id="3" name="Content Placeholder 2">
            <a:extLst>
              <a:ext uri="{FF2B5EF4-FFF2-40B4-BE49-F238E27FC236}">
                <a16:creationId xmlns:a16="http://schemas.microsoft.com/office/drawing/2014/main" id="{B0FFD82E-F81C-172F-70D5-2D7E1E0F5740}"/>
              </a:ext>
            </a:extLst>
          </p:cNvPr>
          <p:cNvSpPr>
            <a:spLocks noGrp="1"/>
          </p:cNvSpPr>
          <p:nvPr>
            <p:ph idx="1"/>
          </p:nvPr>
        </p:nvSpPr>
        <p:spPr>
          <a:xfrm>
            <a:off x="838201" y="1825625"/>
            <a:ext cx="6507822" cy="4351338"/>
          </a:xfrm>
        </p:spPr>
        <p:txBody>
          <a:bodyPr>
            <a:normAutofit fontScale="92500" lnSpcReduction="20000"/>
          </a:bodyPr>
          <a:lstStyle/>
          <a:p>
            <a:r>
              <a:rPr lang="en-CA" b="1" dirty="0"/>
              <a:t>New 7DE calculation tool</a:t>
            </a:r>
            <a:r>
              <a:rPr lang="en-CA" dirty="0"/>
              <a:t>: Excel tool to automatically calculate core indicators on the 7DE</a:t>
            </a:r>
          </a:p>
          <a:p>
            <a:pPr lvl="1"/>
            <a:r>
              <a:rPr lang="en-CA" u="sng" dirty="0"/>
              <a:t>Required data</a:t>
            </a:r>
            <a:r>
              <a:rPr lang="en-CA" dirty="0"/>
              <a:t>: </a:t>
            </a:r>
          </a:p>
          <a:p>
            <a:pPr lvl="2"/>
            <a:r>
              <a:rPr lang="en-CA" dirty="0"/>
              <a:t>Basic information about the education system structure (Ex. duration of primary education)</a:t>
            </a:r>
          </a:p>
          <a:p>
            <a:pPr lvl="2"/>
            <a:r>
              <a:rPr lang="en-CA" dirty="0"/>
              <a:t>Administrative (EMIS) data on student enrolment, promotion and repetition, by single year of age and sex, for two consecutive years</a:t>
            </a:r>
          </a:p>
          <a:p>
            <a:pPr lvl="2"/>
            <a:r>
              <a:rPr lang="en-CA" dirty="0"/>
              <a:t>Population data by sex and single year of age</a:t>
            </a:r>
          </a:p>
          <a:p>
            <a:pPr lvl="1"/>
            <a:r>
              <a:rPr lang="en-CA" u="sng" dirty="0"/>
              <a:t>Additional data:</a:t>
            </a:r>
            <a:r>
              <a:rPr lang="en-CA" dirty="0"/>
              <a:t> </a:t>
            </a:r>
          </a:p>
          <a:p>
            <a:pPr lvl="2"/>
            <a:r>
              <a:rPr lang="en-CA" dirty="0"/>
              <a:t>Household survey data on school exposure (to be discussed in next section)</a:t>
            </a:r>
            <a:endParaRPr lang="en-CA" u="sng" dirty="0"/>
          </a:p>
          <a:p>
            <a:pPr lvl="1"/>
            <a:endParaRPr lang="en-CA" dirty="0"/>
          </a:p>
          <a:p>
            <a:r>
              <a:rPr lang="en-CA" dirty="0"/>
              <a:t>See Operational Manual Section 3.2</a:t>
            </a:r>
          </a:p>
          <a:p>
            <a:r>
              <a:rPr lang="en-CA" dirty="0"/>
              <a:t>See 7DE Tool user manual for step-by-step instructions</a:t>
            </a:r>
          </a:p>
        </p:txBody>
      </p:sp>
      <p:sp>
        <p:nvSpPr>
          <p:cNvPr id="4" name="Footer Placeholder 3">
            <a:extLst>
              <a:ext uri="{FF2B5EF4-FFF2-40B4-BE49-F238E27FC236}">
                <a16:creationId xmlns:a16="http://schemas.microsoft.com/office/drawing/2014/main" id="{D646555C-156F-19F6-8C52-1CB8717B2318}"/>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B01816F8-1979-EFFC-5FF5-691918AD4599}"/>
              </a:ext>
            </a:extLst>
          </p:cNvPr>
          <p:cNvSpPr>
            <a:spLocks noGrp="1"/>
          </p:cNvSpPr>
          <p:nvPr>
            <p:ph type="sldNum" sz="quarter" idx="12"/>
          </p:nvPr>
        </p:nvSpPr>
        <p:spPr/>
        <p:txBody>
          <a:bodyPr/>
          <a:lstStyle/>
          <a:p>
            <a:fld id="{D429F7A4-7C4A-6148-A6AA-ED73C8AE3448}" type="slidenum">
              <a:rPr lang="en-US" altLang="en-US" smtClean="0"/>
              <a:pPr/>
              <a:t>16</a:t>
            </a:fld>
            <a:endParaRPr lang="en-US" altLang="en-US" dirty="0"/>
          </a:p>
        </p:txBody>
      </p:sp>
      <p:pic>
        <p:nvPicPr>
          <p:cNvPr id="7" name="Picture 6">
            <a:extLst>
              <a:ext uri="{FF2B5EF4-FFF2-40B4-BE49-F238E27FC236}">
                <a16:creationId xmlns:a16="http://schemas.microsoft.com/office/drawing/2014/main" id="{FD37762C-D2B6-21E7-3390-CE821CF41D6E}"/>
              </a:ext>
            </a:extLst>
          </p:cNvPr>
          <p:cNvPicPr>
            <a:picLocks noChangeAspect="1"/>
          </p:cNvPicPr>
          <p:nvPr/>
        </p:nvPicPr>
        <p:blipFill rotWithShape="1">
          <a:blip r:embed="rId2"/>
          <a:srcRect l="38764" t="21123" r="22809" b="51461"/>
          <a:stretch/>
        </p:blipFill>
        <p:spPr>
          <a:xfrm>
            <a:off x="7161088" y="1825625"/>
            <a:ext cx="4845977" cy="1944767"/>
          </a:xfrm>
          <a:prstGeom prst="rect">
            <a:avLst/>
          </a:prstGeom>
        </p:spPr>
      </p:pic>
      <p:pic>
        <p:nvPicPr>
          <p:cNvPr id="11" name="Picture 10">
            <a:extLst>
              <a:ext uri="{FF2B5EF4-FFF2-40B4-BE49-F238E27FC236}">
                <a16:creationId xmlns:a16="http://schemas.microsoft.com/office/drawing/2014/main" id="{66657393-BEFF-C589-DAAF-DCA037DBC282}"/>
              </a:ext>
            </a:extLst>
          </p:cNvPr>
          <p:cNvPicPr>
            <a:picLocks noChangeAspect="1"/>
          </p:cNvPicPr>
          <p:nvPr/>
        </p:nvPicPr>
        <p:blipFill rotWithShape="1">
          <a:blip r:embed="rId3"/>
          <a:srcRect l="38848" t="21123" r="23483" b="45022"/>
          <a:stretch/>
        </p:blipFill>
        <p:spPr>
          <a:xfrm>
            <a:off x="7161088" y="3812809"/>
            <a:ext cx="4804881" cy="2429080"/>
          </a:xfrm>
          <a:prstGeom prst="rect">
            <a:avLst/>
          </a:prstGeom>
        </p:spPr>
      </p:pic>
    </p:spTree>
    <p:extLst>
      <p:ext uri="{BB962C8B-B14F-4D97-AF65-F5344CB8AC3E}">
        <p14:creationId xmlns:p14="http://schemas.microsoft.com/office/powerpoint/2010/main" val="332241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8834-0867-00C5-289D-D8DADB00B562}"/>
              </a:ext>
            </a:extLst>
          </p:cNvPr>
          <p:cNvSpPr>
            <a:spLocks noGrp="1"/>
          </p:cNvSpPr>
          <p:nvPr>
            <p:ph type="title"/>
          </p:nvPr>
        </p:nvSpPr>
        <p:spPr/>
        <p:txBody>
          <a:bodyPr/>
          <a:lstStyle/>
          <a:p>
            <a:r>
              <a:rPr lang="en-CA" dirty="0"/>
              <a:t>Visualizations from the 7DE Tool</a:t>
            </a:r>
          </a:p>
        </p:txBody>
      </p:sp>
      <p:sp>
        <p:nvSpPr>
          <p:cNvPr id="4" name="Footer Placeholder 3">
            <a:extLst>
              <a:ext uri="{FF2B5EF4-FFF2-40B4-BE49-F238E27FC236}">
                <a16:creationId xmlns:a16="http://schemas.microsoft.com/office/drawing/2014/main" id="{F50383C6-B91E-9FC8-E9DA-731C278037D3}"/>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7F6D596-DD30-C73B-B016-2AA09FD4C976}"/>
              </a:ext>
            </a:extLst>
          </p:cNvPr>
          <p:cNvSpPr>
            <a:spLocks noGrp="1"/>
          </p:cNvSpPr>
          <p:nvPr>
            <p:ph type="sldNum" sz="quarter" idx="12"/>
          </p:nvPr>
        </p:nvSpPr>
        <p:spPr/>
        <p:txBody>
          <a:bodyPr/>
          <a:lstStyle/>
          <a:p>
            <a:fld id="{D429F7A4-7C4A-6148-A6AA-ED73C8AE3448}" type="slidenum">
              <a:rPr lang="en-US" altLang="en-US" smtClean="0"/>
              <a:pPr/>
              <a:t>17</a:t>
            </a:fld>
            <a:endParaRPr lang="en-US" altLang="en-US" dirty="0"/>
          </a:p>
        </p:txBody>
      </p:sp>
      <p:pic>
        <p:nvPicPr>
          <p:cNvPr id="7" name="Picture 6" descr="A screenshot of a graph&#10;&#10;Description automatically generated with medium confidence">
            <a:extLst>
              <a:ext uri="{FF2B5EF4-FFF2-40B4-BE49-F238E27FC236}">
                <a16:creationId xmlns:a16="http://schemas.microsoft.com/office/drawing/2014/main" id="{C7F8D539-5919-0DA2-E513-3C5876EC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723" y="1506776"/>
            <a:ext cx="6515113" cy="4636017"/>
          </a:xfrm>
          <a:prstGeom prst="rect">
            <a:avLst/>
          </a:prstGeom>
        </p:spPr>
      </p:pic>
      <p:sp>
        <p:nvSpPr>
          <p:cNvPr id="8" name="TextBox 7">
            <a:extLst>
              <a:ext uri="{FF2B5EF4-FFF2-40B4-BE49-F238E27FC236}">
                <a16:creationId xmlns:a16="http://schemas.microsoft.com/office/drawing/2014/main" id="{EC96F2A1-40DA-833C-05F7-92403B507D9A}"/>
              </a:ext>
            </a:extLst>
          </p:cNvPr>
          <p:cNvSpPr txBox="1"/>
          <p:nvPr/>
        </p:nvSpPr>
        <p:spPr>
          <a:xfrm>
            <a:off x="1119116" y="1690688"/>
            <a:ext cx="4154607" cy="2862322"/>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Once the data have been entered into the 7DE tool, it produces a series of visualizations to accompany the statistics and data tables.</a:t>
            </a:r>
          </a:p>
          <a:p>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Figure 3.2 shows the example of Morocco, with enrollment by single year of age in school (and by level), and out of school (by dimension)</a:t>
            </a:r>
          </a:p>
        </p:txBody>
      </p:sp>
    </p:spTree>
    <p:extLst>
      <p:ext uri="{BB962C8B-B14F-4D97-AF65-F5344CB8AC3E}">
        <p14:creationId xmlns:p14="http://schemas.microsoft.com/office/powerpoint/2010/main" val="409762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grass, outdoor&#10;&#10;Description automatically generated">
            <a:extLst>
              <a:ext uri="{FF2B5EF4-FFF2-40B4-BE49-F238E27FC236}">
                <a16:creationId xmlns:a16="http://schemas.microsoft.com/office/drawing/2014/main" id="{59B2DEA3-FAB8-55F1-CEC1-03C85EE8DC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97D1D898-1170-AD25-AF42-2D6AB3783152}"/>
              </a:ext>
            </a:extLst>
          </p:cNvPr>
          <p:cNvSpPr>
            <a:spLocks noGrp="1"/>
          </p:cNvSpPr>
          <p:nvPr>
            <p:ph type="title"/>
          </p:nvPr>
        </p:nvSpPr>
        <p:spPr>
          <a:xfrm>
            <a:off x="2113110" y="5125250"/>
            <a:ext cx="7573150" cy="1732750"/>
          </a:xfrm>
        </p:spPr>
        <p:txBody>
          <a:bodyPr>
            <a:normAutofit fontScale="90000"/>
          </a:bodyPr>
          <a:lstStyle/>
          <a:p>
            <a:r>
              <a:rPr lang="en-US" dirty="0"/>
              <a:t>Household Survey and Census Data</a:t>
            </a:r>
          </a:p>
        </p:txBody>
      </p:sp>
      <p:sp>
        <p:nvSpPr>
          <p:cNvPr id="4" name="Text Placeholder 3">
            <a:extLst>
              <a:ext uri="{FF2B5EF4-FFF2-40B4-BE49-F238E27FC236}">
                <a16:creationId xmlns:a16="http://schemas.microsoft.com/office/drawing/2014/main" id="{CAB8237F-F558-44EF-C4ED-338DA777211A}"/>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658EAE67-BD8F-0618-340A-436B3888329F}"/>
              </a:ext>
            </a:extLst>
          </p:cNvPr>
          <p:cNvSpPr>
            <a:spLocks noGrp="1"/>
          </p:cNvSpPr>
          <p:nvPr>
            <p:ph type="body" sz="quarter" idx="12"/>
          </p:nvPr>
        </p:nvSpPr>
        <p:spPr/>
        <p:txBody>
          <a:bodyPr/>
          <a:lstStyle/>
          <a:p>
            <a:pPr>
              <a:spcBef>
                <a:spcPts val="600"/>
              </a:spcBef>
            </a:pPr>
            <a:r>
              <a:rPr lang="en-US" dirty="0"/>
              <a:t>Benefits and limitations of household survey and population census data (3.1)</a:t>
            </a:r>
          </a:p>
          <a:p>
            <a:pPr>
              <a:spcBef>
                <a:spcPts val="600"/>
              </a:spcBef>
            </a:pPr>
            <a:r>
              <a:rPr lang="en-US" dirty="0"/>
              <a:t>Available data sources and findings of the data inventory tool (3.1)</a:t>
            </a:r>
          </a:p>
          <a:p>
            <a:pPr>
              <a:spcBef>
                <a:spcPts val="600"/>
              </a:spcBef>
            </a:pPr>
            <a:r>
              <a:rPr lang="en-US" dirty="0"/>
              <a:t>Overview of key indicators  and use of Stata code for 7DE (4.1 + Annex G)</a:t>
            </a:r>
          </a:p>
        </p:txBody>
      </p:sp>
      <p:sp>
        <p:nvSpPr>
          <p:cNvPr id="6" name="Text Placeholder 5">
            <a:extLst>
              <a:ext uri="{FF2B5EF4-FFF2-40B4-BE49-F238E27FC236}">
                <a16:creationId xmlns:a16="http://schemas.microsoft.com/office/drawing/2014/main" id="{DF77F7FA-B5E1-6D0F-EAB9-7FF52042F72B}"/>
              </a:ext>
            </a:extLst>
          </p:cNvPr>
          <p:cNvSpPr>
            <a:spLocks noGrp="1"/>
          </p:cNvSpPr>
          <p:nvPr>
            <p:ph type="body" sz="quarter" idx="13"/>
          </p:nvPr>
        </p:nvSpPr>
        <p:spPr/>
        <p:txBody>
          <a:bodyPr/>
          <a:lstStyle/>
          <a:p>
            <a:r>
              <a:rPr lang="en-CA" dirty="0"/>
              <a:t>© UNICEF/UNI210680/</a:t>
            </a:r>
            <a:r>
              <a:rPr lang="en-CA" dirty="0" err="1"/>
              <a:t>Babajanyan</a:t>
            </a:r>
            <a:endParaRPr lang="en-CA" dirty="0"/>
          </a:p>
        </p:txBody>
      </p:sp>
      <p:sp>
        <p:nvSpPr>
          <p:cNvPr id="7" name="Text Placeholder 6">
            <a:extLst>
              <a:ext uri="{FF2B5EF4-FFF2-40B4-BE49-F238E27FC236}">
                <a16:creationId xmlns:a16="http://schemas.microsoft.com/office/drawing/2014/main" id="{A8378762-53B3-08D6-6E47-C3F16276702B}"/>
              </a:ext>
            </a:extLst>
          </p:cNvPr>
          <p:cNvSpPr>
            <a:spLocks noGrp="1"/>
          </p:cNvSpPr>
          <p:nvPr>
            <p:ph type="body" sz="quarter" idx="14"/>
          </p:nvPr>
        </p:nvSpPr>
        <p:spPr/>
        <p:txBody>
          <a:bodyPr/>
          <a:lstStyle/>
          <a:p>
            <a:r>
              <a:rPr lang="en-US" dirty="0"/>
              <a:t>3</a:t>
            </a:r>
          </a:p>
        </p:txBody>
      </p:sp>
      <p:sp>
        <p:nvSpPr>
          <p:cNvPr id="8" name="Rectangle 7">
            <a:extLst>
              <a:ext uri="{FF2B5EF4-FFF2-40B4-BE49-F238E27FC236}">
                <a16:creationId xmlns:a16="http://schemas.microsoft.com/office/drawing/2014/main" id="{8BD17D4C-1636-28DD-6944-7C7C1B46645F}"/>
              </a:ext>
            </a:extLst>
          </p:cNvPr>
          <p:cNvSpPr/>
          <p:nvPr/>
        </p:nvSpPr>
        <p:spPr>
          <a:xfrm>
            <a:off x="0" y="4389533"/>
            <a:ext cx="12192000"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CA9139-BFF2-8469-9E32-684D93E974C6}"/>
              </a:ext>
            </a:extLst>
          </p:cNvPr>
          <p:cNvSpPr/>
          <p:nvPr/>
        </p:nvSpPr>
        <p:spPr>
          <a:xfrm>
            <a:off x="0" y="691563"/>
            <a:ext cx="2213002" cy="2612076"/>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A87E858-B3A0-06CD-FA65-8B9C1AF65C9A}"/>
              </a:ext>
            </a:extLst>
          </p:cNvPr>
          <p:cNvCxnSpPr/>
          <p:nvPr/>
        </p:nvCxnSpPr>
        <p:spPr>
          <a:xfrm>
            <a:off x="61472" y="104502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90AC51-E7BB-C4CB-B610-6AEFD2D7B856}"/>
              </a:ext>
            </a:extLst>
          </p:cNvPr>
          <p:cNvSpPr txBox="1"/>
          <p:nvPr/>
        </p:nvSpPr>
        <p:spPr>
          <a:xfrm>
            <a:off x="0" y="73772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97979ACD-9E63-A4AE-9464-9727ED67E04F}"/>
              </a:ext>
            </a:extLst>
          </p:cNvPr>
          <p:cNvSpPr txBox="1">
            <a:spLocks/>
          </p:cNvSpPr>
          <p:nvPr/>
        </p:nvSpPr>
        <p:spPr>
          <a:xfrm>
            <a:off x="61471" y="1075331"/>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benefits and limitations of household survey and population census data?</a:t>
            </a:r>
          </a:p>
          <a:p>
            <a:r>
              <a:rPr lang="en-US" dirty="0"/>
              <a:t>What are the available data sources?</a:t>
            </a:r>
          </a:p>
          <a:p>
            <a:r>
              <a:rPr lang="en-US" dirty="0"/>
              <a:t>What are the findings of the data inventory tool?</a:t>
            </a:r>
          </a:p>
          <a:p>
            <a:r>
              <a:rPr lang="en-US" dirty="0"/>
              <a:t>What are the key indicators?</a:t>
            </a:r>
          </a:p>
          <a:p>
            <a:r>
              <a:rPr lang="en-US" dirty="0"/>
              <a:t>Implementation the Stata code for 7DE.</a:t>
            </a:r>
          </a:p>
        </p:txBody>
      </p:sp>
    </p:spTree>
    <p:extLst>
      <p:ext uri="{BB962C8B-B14F-4D97-AF65-F5344CB8AC3E}">
        <p14:creationId xmlns:p14="http://schemas.microsoft.com/office/powerpoint/2010/main" val="4204330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BF8D-1FBE-55C3-84A4-1F2B5A83BEF7}"/>
              </a:ext>
            </a:extLst>
          </p:cNvPr>
          <p:cNvSpPr>
            <a:spLocks noGrp="1"/>
          </p:cNvSpPr>
          <p:nvPr>
            <p:ph type="title"/>
          </p:nvPr>
        </p:nvSpPr>
        <p:spPr/>
        <p:txBody>
          <a:bodyPr/>
          <a:lstStyle/>
          <a:p>
            <a:r>
              <a:rPr lang="en-CA" dirty="0"/>
              <a:t>What are Household Survey and Census Data?</a:t>
            </a:r>
          </a:p>
        </p:txBody>
      </p:sp>
      <p:sp>
        <p:nvSpPr>
          <p:cNvPr id="4" name="Footer Placeholder 3">
            <a:extLst>
              <a:ext uri="{FF2B5EF4-FFF2-40B4-BE49-F238E27FC236}">
                <a16:creationId xmlns:a16="http://schemas.microsoft.com/office/drawing/2014/main" id="{A91A224F-388C-9429-5D20-05F6BDB972F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63ACF54-7EDD-F904-1B58-DF3936CFACC5}"/>
              </a:ext>
            </a:extLst>
          </p:cNvPr>
          <p:cNvSpPr>
            <a:spLocks noGrp="1"/>
          </p:cNvSpPr>
          <p:nvPr>
            <p:ph type="sldNum" sz="quarter" idx="12"/>
          </p:nvPr>
        </p:nvSpPr>
        <p:spPr/>
        <p:txBody>
          <a:bodyPr/>
          <a:lstStyle/>
          <a:p>
            <a:fld id="{D429F7A4-7C4A-6148-A6AA-ED73C8AE3448}" type="slidenum">
              <a:rPr lang="en-US" altLang="en-US" smtClean="0"/>
              <a:pPr/>
              <a:t>19</a:t>
            </a:fld>
            <a:endParaRPr lang="en-US" altLang="en-US" dirty="0"/>
          </a:p>
        </p:txBody>
      </p:sp>
      <p:sp>
        <p:nvSpPr>
          <p:cNvPr id="9" name="Content Placeholder 8">
            <a:extLst>
              <a:ext uri="{FF2B5EF4-FFF2-40B4-BE49-F238E27FC236}">
                <a16:creationId xmlns:a16="http://schemas.microsoft.com/office/drawing/2014/main" id="{AA5E4268-DD00-655D-8D98-37FAD97D8619}"/>
              </a:ext>
            </a:extLst>
          </p:cNvPr>
          <p:cNvSpPr>
            <a:spLocks noGrp="1"/>
          </p:cNvSpPr>
          <p:nvPr>
            <p:ph idx="1"/>
          </p:nvPr>
        </p:nvSpPr>
        <p:spPr/>
        <p:txBody>
          <a:bodyPr/>
          <a:lstStyle/>
          <a:p>
            <a:r>
              <a:rPr lang="en-GB" sz="2400"/>
              <a:t>OOSCI studies use the </a:t>
            </a:r>
            <a:r>
              <a:rPr lang="en-GB" sz="2400" b="1"/>
              <a:t>widest possible range of data</a:t>
            </a:r>
            <a:r>
              <a:rPr lang="en-GB" sz="2400"/>
              <a:t> to tell a more complete story on children in and out of school.</a:t>
            </a:r>
          </a:p>
          <a:p>
            <a:pPr lvl="1"/>
            <a:r>
              <a:rPr lang="en-GB" dirty="0"/>
              <a:t>Household surveys are a very important component of profiles analysis</a:t>
            </a:r>
          </a:p>
          <a:p>
            <a:r>
              <a:rPr lang="en-GB" dirty="0"/>
              <a:t>Household surveys c</a:t>
            </a:r>
            <a:r>
              <a:rPr lang="en-GB" sz="2400" dirty="0"/>
              <a:t>ollect data from a representative sample of households on a wide range of topics</a:t>
            </a:r>
          </a:p>
          <a:p>
            <a:r>
              <a:rPr lang="en-GB" dirty="0"/>
              <a:t>May be national or part of international survey programme (ex. Multiple Indicator Cluster Survey (MICS), Demographic and Health Survey (DHS))</a:t>
            </a:r>
          </a:p>
          <a:p>
            <a:r>
              <a:rPr lang="en-GB" dirty="0"/>
              <a:t>Census collect data on an entire population (not sample)</a:t>
            </a:r>
          </a:p>
          <a:p>
            <a:r>
              <a:rPr lang="en-GB" dirty="0"/>
              <a:t>Both are typically administered by the National Statistics Office, not the Ministry of Education</a:t>
            </a:r>
            <a:endParaRPr lang="en-GB" sz="2400" dirty="0"/>
          </a:p>
          <a:p>
            <a:pPr marL="0" indent="0">
              <a:buNone/>
            </a:pPr>
            <a:endParaRPr lang="en-GB" sz="2400" dirty="0"/>
          </a:p>
          <a:p>
            <a:endParaRPr lang="en-GB" dirty="0"/>
          </a:p>
        </p:txBody>
      </p:sp>
    </p:spTree>
    <p:extLst>
      <p:ext uri="{BB962C8B-B14F-4D97-AF65-F5344CB8AC3E}">
        <p14:creationId xmlns:p14="http://schemas.microsoft.com/office/powerpoint/2010/main" val="267841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3C0740-74EB-48BA-EE81-E022B38FBA2B}"/>
              </a:ext>
            </a:extLst>
          </p:cNvPr>
          <p:cNvSpPr>
            <a:spLocks noGrp="1"/>
          </p:cNvSpPr>
          <p:nvPr>
            <p:ph type="body" sz="quarter" idx="11"/>
          </p:nvPr>
        </p:nvSpPr>
        <p:spPr>
          <a:xfrm>
            <a:off x="7599363" y="23247"/>
            <a:ext cx="4600575" cy="198438"/>
          </a:xfrm>
        </p:spPr>
        <p:txBody>
          <a:bodyPr/>
          <a:lstStyle/>
          <a:p>
            <a:r>
              <a:rPr lang="en-US" dirty="0">
                <a:solidFill>
                  <a:schemeClr val="bg1"/>
                </a:solidFill>
              </a:rPr>
              <a:t>© UNICEF/UN0439619/</a:t>
            </a:r>
            <a:r>
              <a:rPr lang="en-US" dirty="0" err="1">
                <a:solidFill>
                  <a:schemeClr val="bg1"/>
                </a:solidFill>
              </a:rPr>
              <a:t>Dejongh</a:t>
            </a:r>
            <a:endParaRPr lang="en-US" dirty="0">
              <a:solidFill>
                <a:schemeClr val="bg1"/>
              </a:solidFill>
            </a:endParaRPr>
          </a:p>
        </p:txBody>
      </p:sp>
      <p:pic>
        <p:nvPicPr>
          <p:cNvPr id="42" name="Picture Placeholder 41">
            <a:extLst>
              <a:ext uri="{FF2B5EF4-FFF2-40B4-BE49-F238E27FC236}">
                <a16:creationId xmlns:a16="http://schemas.microsoft.com/office/drawing/2014/main" id="{44DCD2A5-7DA4-A96B-129C-4CE6D69D635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7750" y="-13182"/>
            <a:ext cx="12207687" cy="5266722"/>
          </a:xfrm>
        </p:spPr>
      </p:pic>
      <p:sp>
        <p:nvSpPr>
          <p:cNvPr id="3" name="Title 2">
            <a:extLst>
              <a:ext uri="{FF2B5EF4-FFF2-40B4-BE49-F238E27FC236}">
                <a16:creationId xmlns:a16="http://schemas.microsoft.com/office/drawing/2014/main" id="{CBDFF59D-21E0-29E0-7DF3-19D32CEF0D4A}"/>
              </a:ext>
            </a:extLst>
          </p:cNvPr>
          <p:cNvSpPr>
            <a:spLocks noGrp="1"/>
          </p:cNvSpPr>
          <p:nvPr>
            <p:ph type="ctrTitle"/>
          </p:nvPr>
        </p:nvSpPr>
        <p:spPr>
          <a:xfrm>
            <a:off x="536707" y="5009719"/>
            <a:ext cx="8808818" cy="1231011"/>
          </a:xfrm>
        </p:spPr>
        <p:txBody>
          <a:bodyPr>
            <a:normAutofit/>
          </a:bodyPr>
          <a:lstStyle/>
          <a:p>
            <a:pPr algn="l"/>
            <a:r>
              <a:rPr lang="en-US" sz="5200" dirty="0"/>
              <a:t>Data &amp; Profiles Workshop</a:t>
            </a:r>
          </a:p>
        </p:txBody>
      </p:sp>
      <p:sp>
        <p:nvSpPr>
          <p:cNvPr id="4" name="Subtitle 3">
            <a:extLst>
              <a:ext uri="{FF2B5EF4-FFF2-40B4-BE49-F238E27FC236}">
                <a16:creationId xmlns:a16="http://schemas.microsoft.com/office/drawing/2014/main" id="{4B1742E2-D15B-C24E-E352-B939BC67E83B}"/>
              </a:ext>
            </a:extLst>
          </p:cNvPr>
          <p:cNvSpPr>
            <a:spLocks noGrp="1"/>
          </p:cNvSpPr>
          <p:nvPr>
            <p:ph type="subTitle" idx="1"/>
          </p:nvPr>
        </p:nvSpPr>
        <p:spPr>
          <a:xfrm>
            <a:off x="630977" y="6238092"/>
            <a:ext cx="8786399" cy="953050"/>
          </a:xfrm>
        </p:spPr>
        <p:txBody>
          <a:bodyPr/>
          <a:lstStyle/>
          <a:p>
            <a:pPr algn="l"/>
            <a:r>
              <a:rPr lang="en-US" dirty="0"/>
              <a:t>OUT-OF-SCHOOL CHILDREN INITIATIVE</a:t>
            </a:r>
          </a:p>
        </p:txBody>
      </p:sp>
      <p:pic>
        <p:nvPicPr>
          <p:cNvPr id="35" name="Picture 34">
            <a:extLst>
              <a:ext uri="{FF2B5EF4-FFF2-40B4-BE49-F238E27FC236}">
                <a16:creationId xmlns:a16="http://schemas.microsoft.com/office/drawing/2014/main" id="{32949A3E-DCFC-8E00-CD3A-A22263AD0E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99118" y="5420412"/>
            <a:ext cx="3274960" cy="683083"/>
          </a:xfrm>
          <a:prstGeom prst="rect">
            <a:avLst/>
          </a:prstGeom>
        </p:spPr>
      </p:pic>
      <p:grpSp>
        <p:nvGrpSpPr>
          <p:cNvPr id="43" name="Group 42">
            <a:extLst>
              <a:ext uri="{FF2B5EF4-FFF2-40B4-BE49-F238E27FC236}">
                <a16:creationId xmlns:a16="http://schemas.microsoft.com/office/drawing/2014/main" id="{3C63EAD8-8866-8015-0028-5359690ED07A}"/>
              </a:ext>
            </a:extLst>
          </p:cNvPr>
          <p:cNvGrpSpPr/>
          <p:nvPr/>
        </p:nvGrpSpPr>
        <p:grpSpPr>
          <a:xfrm>
            <a:off x="-7749" y="4978047"/>
            <a:ext cx="12207686" cy="275493"/>
            <a:chOff x="0" y="4369869"/>
            <a:chExt cx="9586251" cy="275493"/>
          </a:xfrm>
        </p:grpSpPr>
        <p:sp>
          <p:nvSpPr>
            <p:cNvPr id="44" name="Rectangle 43">
              <a:extLst>
                <a:ext uri="{FF2B5EF4-FFF2-40B4-BE49-F238E27FC236}">
                  <a16:creationId xmlns:a16="http://schemas.microsoft.com/office/drawing/2014/main" id="{2F61DA34-CB42-484E-8A16-6075F1EF1DE9}"/>
                </a:ext>
              </a:extLst>
            </p:cNvPr>
            <p:cNvSpPr/>
            <p:nvPr userDrawn="1"/>
          </p:nvSpPr>
          <p:spPr>
            <a:xfrm>
              <a:off x="0" y="4369869"/>
              <a:ext cx="1065139"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61DE1-29B6-AC1E-9618-FC2B0A7F9086}"/>
                </a:ext>
              </a:extLst>
            </p:cNvPr>
            <p:cNvSpPr/>
            <p:nvPr userDrawn="1"/>
          </p:nvSpPr>
          <p:spPr>
            <a:xfrm>
              <a:off x="1065139" y="4369869"/>
              <a:ext cx="1065139"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897DA04-2F73-C299-4B63-2B7CC777DE90}"/>
                </a:ext>
              </a:extLst>
            </p:cNvPr>
            <p:cNvSpPr/>
            <p:nvPr userDrawn="1"/>
          </p:nvSpPr>
          <p:spPr>
            <a:xfrm>
              <a:off x="2130278" y="4369869"/>
              <a:ext cx="1065139"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D60BBBE-8C67-C8AE-CBA6-6A814438325E}"/>
                </a:ext>
              </a:extLst>
            </p:cNvPr>
            <p:cNvSpPr/>
            <p:nvPr userDrawn="1"/>
          </p:nvSpPr>
          <p:spPr>
            <a:xfrm>
              <a:off x="3195417" y="4369869"/>
              <a:ext cx="1065139" cy="27549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A412259-E14B-C8B5-F609-44256181A910}"/>
                </a:ext>
              </a:extLst>
            </p:cNvPr>
            <p:cNvSpPr/>
            <p:nvPr userDrawn="1"/>
          </p:nvSpPr>
          <p:spPr>
            <a:xfrm>
              <a:off x="4260556" y="4369869"/>
              <a:ext cx="1065139"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18374CC-2E35-E116-DE64-830BA1B5FB93}"/>
                </a:ext>
              </a:extLst>
            </p:cNvPr>
            <p:cNvSpPr/>
            <p:nvPr userDrawn="1"/>
          </p:nvSpPr>
          <p:spPr>
            <a:xfrm>
              <a:off x="5325695" y="4369869"/>
              <a:ext cx="1065139" cy="27549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528E33-FDB0-D492-BA74-E86C92DDC250}"/>
                </a:ext>
              </a:extLst>
            </p:cNvPr>
            <p:cNvSpPr/>
            <p:nvPr userDrawn="1"/>
          </p:nvSpPr>
          <p:spPr>
            <a:xfrm>
              <a:off x="6390834" y="4369869"/>
              <a:ext cx="1065139" cy="275493"/>
            </a:xfrm>
            <a:prstGeom prst="rect">
              <a:avLst/>
            </a:prstGeom>
            <a:solidFill>
              <a:srgbClr val="F7931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005513F-9EBC-CDA2-E597-2E32894A6295}"/>
                </a:ext>
              </a:extLst>
            </p:cNvPr>
            <p:cNvSpPr/>
            <p:nvPr userDrawn="1"/>
          </p:nvSpPr>
          <p:spPr>
            <a:xfrm>
              <a:off x="7455973" y="4369869"/>
              <a:ext cx="1065139" cy="275493"/>
            </a:xfrm>
            <a:prstGeom prst="rect">
              <a:avLst/>
            </a:prstGeom>
            <a:solidFill>
              <a:srgbClr val="961A4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D7EA84-3FB2-E89F-64C2-728D28D1A5FA}"/>
                </a:ext>
              </a:extLst>
            </p:cNvPr>
            <p:cNvSpPr/>
            <p:nvPr userDrawn="1"/>
          </p:nvSpPr>
          <p:spPr>
            <a:xfrm>
              <a:off x="8521112" y="4369869"/>
              <a:ext cx="1065139" cy="275493"/>
            </a:xfrm>
            <a:prstGeom prst="rect">
              <a:avLst/>
            </a:prstGeom>
            <a:solidFill>
              <a:srgbClr val="77777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5">
            <a:extLst>
              <a:ext uri="{FF2B5EF4-FFF2-40B4-BE49-F238E27FC236}">
                <a16:creationId xmlns:a16="http://schemas.microsoft.com/office/drawing/2014/main" id="{750843BC-1CAA-CB24-A1DB-3BDE1ABB428E}"/>
              </a:ext>
            </a:extLst>
          </p:cNvPr>
          <p:cNvSpPr txBox="1">
            <a:spLocks/>
          </p:cNvSpPr>
          <p:nvPr/>
        </p:nvSpPr>
        <p:spPr>
          <a:xfrm>
            <a:off x="9387607" y="28139"/>
            <a:ext cx="2748064" cy="188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800" dirty="0">
                <a:solidFill>
                  <a:schemeClr val="bg1"/>
                </a:solidFill>
              </a:rPr>
              <a:t>© UNICEF/UN0439619/</a:t>
            </a:r>
            <a:r>
              <a:rPr lang="en-US" sz="800" dirty="0" err="1">
                <a:solidFill>
                  <a:schemeClr val="bg1"/>
                </a:solidFill>
              </a:rPr>
              <a:t>Dejongh</a:t>
            </a:r>
            <a:endParaRPr lang="en-US" sz="700" dirty="0">
              <a:solidFill>
                <a:schemeClr val="bg1"/>
              </a:solidFill>
            </a:endParaRPr>
          </a:p>
        </p:txBody>
      </p:sp>
      <p:pic>
        <p:nvPicPr>
          <p:cNvPr id="7" name="Graphic 6">
            <a:extLst>
              <a:ext uri="{FF2B5EF4-FFF2-40B4-BE49-F238E27FC236}">
                <a16:creationId xmlns:a16="http://schemas.microsoft.com/office/drawing/2014/main" id="{34993F56-EC73-56E6-7310-7C5EB33689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4393" y="6094883"/>
            <a:ext cx="2344409" cy="494931"/>
          </a:xfrm>
          <a:prstGeom prst="rect">
            <a:avLst/>
          </a:prstGeom>
        </p:spPr>
      </p:pic>
    </p:spTree>
    <p:extLst>
      <p:ext uri="{BB962C8B-B14F-4D97-AF65-F5344CB8AC3E}">
        <p14:creationId xmlns:p14="http://schemas.microsoft.com/office/powerpoint/2010/main" val="1923813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US" dirty="0"/>
              <a:t>Benefits and Limitations of Household Survey and Census Data</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20</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178676" y="1825624"/>
            <a:ext cx="5720679" cy="4398195"/>
          </a:xfrm>
          <a:ln>
            <a:solidFill>
              <a:schemeClr val="accent1"/>
            </a:solidFill>
          </a:ln>
        </p:spPr>
        <p:txBody>
          <a:bodyPr>
            <a:normAutofit fontScale="62500" lnSpcReduction="20000"/>
          </a:bodyPr>
          <a:lstStyle/>
          <a:p>
            <a:pPr marL="0" indent="0">
              <a:lnSpc>
                <a:spcPct val="170000"/>
              </a:lnSpc>
              <a:buNone/>
            </a:pPr>
            <a:r>
              <a:rPr lang="en-US" b="1" dirty="0"/>
              <a:t>Benefits (Household survey):</a:t>
            </a:r>
          </a:p>
          <a:p>
            <a:r>
              <a:rPr lang="en-US" sz="2600" dirty="0"/>
              <a:t>Information about children in and out of school in same data source.</a:t>
            </a:r>
          </a:p>
          <a:p>
            <a:r>
              <a:rPr lang="en-US" sz="2600" dirty="0"/>
              <a:t>Allows multiple disaggregation (sex, location, wealth, family characteristics) on individual and household characteristics </a:t>
            </a:r>
          </a:p>
          <a:p>
            <a:r>
              <a:rPr lang="en-US" sz="2600" dirty="0"/>
              <a:t>More frequent, less costly than census</a:t>
            </a:r>
          </a:p>
          <a:p>
            <a:r>
              <a:rPr lang="en-US" sz="2600" dirty="0"/>
              <a:t>May include important demand side education data: reasons for dropout, distance to school, household expenditure on schooling, etc.</a:t>
            </a:r>
          </a:p>
          <a:p>
            <a:pPr marL="0" indent="0">
              <a:buFont typeface="Arial" panose="020B0604020202020204" pitchFamily="34" charset="0"/>
              <a:buNone/>
            </a:pPr>
            <a:r>
              <a:rPr lang="en-US" sz="2600" b="1" dirty="0"/>
              <a:t>Census:</a:t>
            </a:r>
          </a:p>
          <a:p>
            <a:r>
              <a:rPr lang="en-US" sz="2600" dirty="0"/>
              <a:t>Detailed picture of the entire population </a:t>
            </a:r>
          </a:p>
          <a:p>
            <a:r>
              <a:rPr lang="en-US" sz="2600" dirty="0"/>
              <a:t>Information about children in and out of school in same data source.</a:t>
            </a:r>
          </a:p>
          <a:p>
            <a:r>
              <a:rPr lang="en-US" sz="2600" dirty="0"/>
              <a:t>Allows multiple disaggregation (sex, location, wealth, family characteristics) on individual and household characteristics</a:t>
            </a:r>
            <a:endParaRPr lang="en-US" sz="1900" b="1" dirty="0"/>
          </a:p>
          <a:p>
            <a:pPr marL="0" indent="0">
              <a:buNone/>
            </a:pPr>
            <a:endParaRPr lang="en-CA" dirty="0"/>
          </a:p>
        </p:txBody>
      </p:sp>
      <p:sp>
        <p:nvSpPr>
          <p:cNvPr id="6" name="Content Placeholder 8">
            <a:extLst>
              <a:ext uri="{FF2B5EF4-FFF2-40B4-BE49-F238E27FC236}">
                <a16:creationId xmlns:a16="http://schemas.microsoft.com/office/drawing/2014/main" id="{880B3DD2-850F-8796-BB9B-8E1F90FEE48C}"/>
              </a:ext>
            </a:extLst>
          </p:cNvPr>
          <p:cNvSpPr txBox="1">
            <a:spLocks/>
          </p:cNvSpPr>
          <p:nvPr/>
        </p:nvSpPr>
        <p:spPr>
          <a:xfrm>
            <a:off x="6425630" y="1825624"/>
            <a:ext cx="5255094" cy="4398195"/>
          </a:xfrm>
          <a:prstGeom prst="rect">
            <a:avLst/>
          </a:prstGeom>
          <a:ln>
            <a:solidFill>
              <a:schemeClr val="accent1"/>
            </a:solidFill>
          </a:ln>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r>
              <a:rPr lang="en-US" sz="1500" b="1" dirty="0"/>
              <a:t>Limitations (Household survey)</a:t>
            </a:r>
          </a:p>
          <a:p>
            <a:pPr eaLnBrk="1" hangingPunct="1">
              <a:lnSpc>
                <a:spcPct val="100000"/>
              </a:lnSpc>
              <a:spcBef>
                <a:spcPts val="0"/>
              </a:spcBef>
            </a:pPr>
            <a:r>
              <a:rPr lang="en-US" altLang="en-US" sz="1600" b="1" dirty="0"/>
              <a:t>Coverage issues: </a:t>
            </a:r>
            <a:r>
              <a:rPr lang="en-US" altLang="en-US" sz="1600" i="1" dirty="0"/>
              <a:t>Groups omitted by design</a:t>
            </a:r>
            <a:r>
              <a:rPr lang="en-US" altLang="en-US" sz="1600" dirty="0"/>
              <a:t>: those not in households: Homeless population, in institutions, hospitals, mobile population. </a:t>
            </a:r>
            <a:r>
              <a:rPr lang="en-US" altLang="en-US" sz="1600" i="1" dirty="0"/>
              <a:t>Education levels</a:t>
            </a:r>
            <a:r>
              <a:rPr lang="en-US" altLang="en-US" sz="1600" dirty="0"/>
              <a:t>: </a:t>
            </a:r>
            <a:r>
              <a:rPr lang="en-US" sz="1600" dirty="0">
                <a:ea typeface="ＭＳ Ｐゴシック" pitchFamily="34" charset="-128"/>
              </a:rPr>
              <a:t>private, NGO-run, non-formal and religious schools not always included or clearly identified</a:t>
            </a:r>
            <a:endParaRPr lang="en-US" altLang="en-US" sz="1600" dirty="0"/>
          </a:p>
          <a:p>
            <a:pPr eaLnBrk="1" hangingPunct="1">
              <a:lnSpc>
                <a:spcPct val="100000"/>
              </a:lnSpc>
              <a:spcBef>
                <a:spcPts val="0"/>
              </a:spcBef>
            </a:pPr>
            <a:r>
              <a:rPr lang="en-US" altLang="en-US" sz="1600" b="1" dirty="0"/>
              <a:t>Non sampling errors (e.g., interviewer error)</a:t>
            </a:r>
          </a:p>
          <a:p>
            <a:pPr eaLnBrk="1" hangingPunct="1">
              <a:lnSpc>
                <a:spcPct val="100000"/>
              </a:lnSpc>
              <a:spcBef>
                <a:spcPts val="0"/>
              </a:spcBef>
            </a:pPr>
            <a:r>
              <a:rPr lang="en-US" altLang="en-US" sz="1600" b="1" dirty="0"/>
              <a:t>Sampling errors: </a:t>
            </a:r>
            <a:r>
              <a:rPr lang="en-US" altLang="en-US" sz="1600" dirty="0"/>
              <a:t>Groups underrepresented: fragile households, remote areas, slums.</a:t>
            </a:r>
          </a:p>
          <a:p>
            <a:pPr>
              <a:lnSpc>
                <a:spcPct val="100000"/>
              </a:lnSpc>
              <a:spcBef>
                <a:spcPts val="0"/>
              </a:spcBef>
            </a:pPr>
            <a:r>
              <a:rPr lang="en-US" altLang="en-US" sz="1600" dirty="0"/>
              <a:t>Sampling design not intended to collect data on OOSC. </a:t>
            </a:r>
          </a:p>
          <a:p>
            <a:pPr eaLnBrk="1" hangingPunct="1">
              <a:lnSpc>
                <a:spcPct val="100000"/>
              </a:lnSpc>
              <a:spcBef>
                <a:spcPts val="0"/>
              </a:spcBef>
            </a:pPr>
            <a:r>
              <a:rPr lang="en-US" altLang="en-US" sz="1600" dirty="0"/>
              <a:t>Not collected on a yearly basis</a:t>
            </a:r>
          </a:p>
          <a:p>
            <a:pPr eaLnBrk="1" hangingPunct="1">
              <a:lnSpc>
                <a:spcPct val="100000"/>
              </a:lnSpc>
              <a:spcBef>
                <a:spcPts val="0"/>
              </a:spcBef>
            </a:pPr>
            <a:r>
              <a:rPr lang="en-US" altLang="en-US" sz="1600" dirty="0"/>
              <a:t>Errors in age reporting</a:t>
            </a:r>
          </a:p>
          <a:p>
            <a:pPr marL="0" indent="0" eaLnBrk="1" hangingPunct="1">
              <a:lnSpc>
                <a:spcPct val="120000"/>
              </a:lnSpc>
              <a:spcBef>
                <a:spcPts val="0"/>
              </a:spcBef>
              <a:buNone/>
            </a:pPr>
            <a:endParaRPr lang="en-US" sz="1500" b="1" dirty="0"/>
          </a:p>
          <a:p>
            <a:pPr marL="0" indent="0">
              <a:spcBef>
                <a:spcPts val="0"/>
              </a:spcBef>
              <a:spcAft>
                <a:spcPts val="600"/>
              </a:spcAft>
              <a:buFont typeface="Arial" panose="020B0604020202020204" pitchFamily="34" charset="0"/>
              <a:buNone/>
            </a:pPr>
            <a:r>
              <a:rPr lang="en-US" sz="1500" b="1" dirty="0"/>
              <a:t>Census: </a:t>
            </a:r>
          </a:p>
          <a:p>
            <a:pPr>
              <a:spcBef>
                <a:spcPts val="0"/>
              </a:spcBef>
            </a:pPr>
            <a:r>
              <a:rPr lang="en-US" sz="1600" dirty="0"/>
              <a:t>Infrequent (every 10 years)</a:t>
            </a:r>
          </a:p>
          <a:p>
            <a:pPr>
              <a:spcBef>
                <a:spcPts val="0"/>
              </a:spcBef>
            </a:pPr>
            <a:r>
              <a:rPr lang="en-US" sz="1600" dirty="0"/>
              <a:t>Collects limited education data</a:t>
            </a:r>
          </a:p>
          <a:p>
            <a:pPr marL="0" indent="0">
              <a:lnSpc>
                <a:spcPct val="170000"/>
              </a:lnSpc>
              <a:spcBef>
                <a:spcPts val="0"/>
              </a:spcBef>
              <a:buNone/>
            </a:pPr>
            <a:endParaRPr lang="en-US" sz="1500" b="1" dirty="0"/>
          </a:p>
        </p:txBody>
      </p:sp>
    </p:spTree>
    <p:extLst>
      <p:ext uri="{BB962C8B-B14F-4D97-AF65-F5344CB8AC3E}">
        <p14:creationId xmlns:p14="http://schemas.microsoft.com/office/powerpoint/2010/main" val="426003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a:xfrm>
            <a:off x="838200" y="365125"/>
            <a:ext cx="11018178" cy="1325563"/>
          </a:xfrm>
        </p:spPr>
        <p:txBody>
          <a:bodyPr/>
          <a:lstStyle/>
          <a:p>
            <a:r>
              <a:rPr lang="en-US" dirty="0"/>
              <a:t>Available Data Sources and the Data Inventory Tool</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a:xfrm>
            <a:off x="838199" y="1825625"/>
            <a:ext cx="5377666" cy="4351338"/>
          </a:xfrm>
        </p:spPr>
        <p:txBody>
          <a:bodyPr>
            <a:normAutofit/>
          </a:bodyPr>
          <a:lstStyle/>
          <a:p>
            <a:pPr marL="0" indent="0">
              <a:buNone/>
            </a:pPr>
            <a:r>
              <a:rPr lang="en-CA" b="1" dirty="0"/>
              <a:t>Available datasets</a:t>
            </a:r>
          </a:p>
          <a:p>
            <a:pPr marL="0" indent="0">
              <a:buNone/>
            </a:pPr>
            <a:r>
              <a:rPr lang="en-CA" i="1" dirty="0"/>
              <a:t>[Note: List here]</a:t>
            </a:r>
          </a:p>
          <a:p>
            <a:pPr marL="0" indent="0">
              <a:buNone/>
            </a:pPr>
            <a:endParaRPr lang="en-CA" dirty="0"/>
          </a:p>
          <a:p>
            <a:pPr marL="0" indent="0">
              <a:buNone/>
            </a:pPr>
            <a:r>
              <a:rPr lang="en-CA" b="1" dirty="0"/>
              <a:t>Data Inventory Tool</a:t>
            </a:r>
          </a:p>
          <a:p>
            <a:pPr marL="0" indent="0">
              <a:buNone/>
            </a:pPr>
            <a:r>
              <a:rPr lang="en-CA" sz="2000" i="1" dirty="0"/>
              <a:t>[Note: Available at </a:t>
            </a:r>
            <a:r>
              <a:rPr lang="en-CA" sz="2000" i="1" dirty="0">
                <a:hlinkClick r:id="rId2"/>
              </a:rPr>
              <a:t>www.allinschool.org</a:t>
            </a:r>
            <a:r>
              <a:rPr lang="en-CA" sz="2000" i="1" dirty="0"/>
              <a:t>]</a:t>
            </a:r>
          </a:p>
          <a:p>
            <a:pPr marL="0" indent="0">
              <a:buNone/>
            </a:pPr>
            <a:r>
              <a:rPr lang="en-CA" sz="2000" i="1" dirty="0"/>
              <a:t>[Note: Describe briefly key characteristics of the available household survey and population datasets here, using the tool and the summary table, left]</a:t>
            </a:r>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21</a:t>
            </a:fld>
            <a:endParaRPr lang="en-US" altLang="en-US" dirty="0"/>
          </a:p>
        </p:txBody>
      </p:sp>
      <p:graphicFrame>
        <p:nvGraphicFramePr>
          <p:cNvPr id="6" name="Table 5">
            <a:extLst>
              <a:ext uri="{FF2B5EF4-FFF2-40B4-BE49-F238E27FC236}">
                <a16:creationId xmlns:a16="http://schemas.microsoft.com/office/drawing/2014/main" id="{BD598055-5207-7357-0170-432B9D51EEAD}"/>
              </a:ext>
            </a:extLst>
          </p:cNvPr>
          <p:cNvGraphicFramePr>
            <a:graphicFrameLocks noGrp="1"/>
          </p:cNvGraphicFramePr>
          <p:nvPr>
            <p:extLst>
              <p:ext uri="{D42A27DB-BD31-4B8C-83A1-F6EECF244321}">
                <p14:modId xmlns:p14="http://schemas.microsoft.com/office/powerpoint/2010/main" val="1996266388"/>
              </p:ext>
            </p:extLst>
          </p:nvPr>
        </p:nvGraphicFramePr>
        <p:xfrm>
          <a:off x="6487727" y="1256749"/>
          <a:ext cx="4978233" cy="4932540"/>
        </p:xfrm>
        <a:graphic>
          <a:graphicData uri="http://schemas.openxmlformats.org/drawingml/2006/table">
            <a:tbl>
              <a:tblPr/>
              <a:tblGrid>
                <a:gridCol w="4978233">
                  <a:extLst>
                    <a:ext uri="{9D8B030D-6E8A-4147-A177-3AD203B41FA5}">
                      <a16:colId xmlns:a16="http://schemas.microsoft.com/office/drawing/2014/main" val="3891892021"/>
                    </a:ext>
                  </a:extLst>
                </a:gridCol>
              </a:tblGrid>
              <a:tr h="109385">
                <a:tc>
                  <a:txBody>
                    <a:bodyPr/>
                    <a:lstStyle/>
                    <a:p>
                      <a:pPr algn="l" fontAlgn="t"/>
                      <a:r>
                        <a:rPr lang="en-CA" sz="1800" b="1" i="0" u="none" strike="noStrike" dirty="0">
                          <a:solidFill>
                            <a:srgbClr val="000000"/>
                          </a:solidFill>
                          <a:effectLst/>
                          <a:latin typeface="Arial" panose="020B0604020202020204" pitchFamily="34" charset="0"/>
                          <a:cs typeface="Arial" panose="020B0604020202020204" pitchFamily="34" charset="0"/>
                        </a:rPr>
                        <a:t>Key data inventory categories for household survey data</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5732792"/>
                  </a:ext>
                </a:extLst>
              </a:tr>
              <a:tr h="164078">
                <a:tc>
                  <a:txBody>
                    <a:bodyPr/>
                    <a:lstStyle/>
                    <a:p>
                      <a:pPr marL="285750" indent="-285750" algn="l" fontAlgn="t">
                        <a:buFont typeface="Arial" panose="020B0604020202020204" pitchFamily="34" charset="0"/>
                        <a:buChar char="•"/>
                      </a:pPr>
                      <a:r>
                        <a:rPr lang="en-US" sz="1800" b="0" i="0" u="none" strike="noStrike">
                          <a:solidFill>
                            <a:srgbClr val="000000"/>
                          </a:solidFill>
                          <a:effectLst/>
                          <a:latin typeface="Arial" panose="020B0604020202020204" pitchFamily="34" charset="0"/>
                          <a:cs typeface="Arial" panose="020B0604020202020204" pitchFamily="34" charset="0"/>
                        </a:rPr>
                        <a:t>Agencies responsible for collection and dissemination of data</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11158"/>
                  </a:ext>
                </a:extLst>
              </a:tr>
              <a:tr h="112120">
                <a:tc>
                  <a:txBody>
                    <a:bodyPr/>
                    <a:lstStyle/>
                    <a:p>
                      <a:pPr marL="285750" indent="-285750" algn="l" fontAlgn="t">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Data collection (not publication) date</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4075983"/>
                  </a:ext>
                </a:extLst>
              </a:tr>
              <a:tr h="63990">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Frequency of data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23578"/>
                  </a:ext>
                </a:extLst>
              </a:tr>
              <a:tr h="6399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CA" sz="1800" b="0" i="0" u="none" strike="noStrike" dirty="0">
                          <a:solidFill>
                            <a:srgbClr val="000000"/>
                          </a:solidFill>
                          <a:effectLst/>
                          <a:latin typeface="Arial" panose="020B0604020202020204" pitchFamily="34" charset="0"/>
                          <a:cs typeface="Arial" panose="020B0604020202020204" pitchFamily="34" charset="0"/>
                        </a:rPr>
                        <a:t>Definitions: Out-of-school, School entrance age, Attendance, Absenteeism, Drop-out, educational attainment</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3917051"/>
                  </a:ext>
                </a:extLst>
              </a:tr>
              <a:tr h="0">
                <a:tc>
                  <a:txBody>
                    <a:bodyPr/>
                    <a:lstStyle/>
                    <a:p>
                      <a:pPr marL="285750" indent="-285750" algn="l" defTabSz="914400" rtl="0" eaLnBrk="1" fontAlgn="t" latinLnBrk="0" hangingPunct="1">
                        <a:buFont typeface="Arial" panose="020B0604020202020204" pitchFamily="34" charset="0"/>
                        <a:buChar char="•"/>
                      </a:pPr>
                      <a:r>
                        <a:rPr lang="en-CA" sz="1800" b="0" i="0" u="none" strike="noStrike" kern="1200" dirty="0">
                          <a:solidFill>
                            <a:srgbClr val="000000"/>
                          </a:solidFill>
                          <a:effectLst/>
                          <a:latin typeface="Arial" panose="020B0604020202020204" pitchFamily="34" charset="0"/>
                          <a:ea typeface="+mn-ea"/>
                          <a:cs typeface="Arial" panose="020B0604020202020204" pitchFamily="34" charset="0"/>
                        </a:rPr>
                        <a:t>Sample size</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320000"/>
                  </a:ext>
                </a:extLst>
              </a:tr>
              <a:tr h="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CA" sz="1800" b="0" i="0" u="none" strike="noStrike" kern="1200" dirty="0">
                          <a:solidFill>
                            <a:srgbClr val="000000"/>
                          </a:solidFill>
                          <a:effectLst/>
                          <a:latin typeface="Arial" panose="020B0604020202020204" pitchFamily="34" charset="0"/>
                          <a:ea typeface="+mn-ea"/>
                          <a:cs typeface="Arial" panose="020B0604020202020204" pitchFamily="34" charset="0"/>
                        </a:rPr>
                        <a:t>Sample design; </a:t>
                      </a:r>
                      <a:r>
                        <a:rPr lang="en-US" sz="1800" b="0" i="0" u="none" strike="noStrike" kern="1200" dirty="0">
                          <a:solidFill>
                            <a:srgbClr val="000000"/>
                          </a:solidFill>
                          <a:effectLst/>
                          <a:latin typeface="Arial" panose="020B0604020202020204" pitchFamily="34" charset="0"/>
                          <a:ea typeface="+mn-ea"/>
                          <a:cs typeface="Arial" panose="020B0604020202020204" pitchFamily="34" charset="0"/>
                        </a:rPr>
                        <a:t>Smallest administrative area for which data are statistically accurate</a:t>
                      </a:r>
                    </a:p>
                  </a:txBody>
                  <a:tcPr marL="9525" marR="9525" marT="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115772"/>
                  </a:ext>
                </a:extLst>
              </a:tr>
              <a:tr h="273463">
                <a:tc>
                  <a:txBody>
                    <a:bodyPr/>
                    <a:lstStyle/>
                    <a:p>
                      <a:pPr marL="285750" indent="-285750" algn="l" fontAlgn="t">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Population coverage of the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1701909"/>
                  </a:ext>
                </a:extLst>
              </a:tr>
              <a:tr h="218770">
                <a:tc>
                  <a:txBody>
                    <a:bodyPr/>
                    <a:lstStyle/>
                    <a:p>
                      <a:pPr marL="285750" indent="-285750" algn="l" fontAlgn="t">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Geographic coverage of the collection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354992"/>
                  </a:ext>
                </a:extLst>
              </a:tr>
              <a:tr h="218770">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Types of disaggregation possible</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368791"/>
                  </a:ext>
                </a:extLst>
              </a:tr>
              <a:tr h="218770">
                <a:tc>
                  <a:txBody>
                    <a:bodyPr/>
                    <a:lstStyle/>
                    <a:p>
                      <a:pPr marL="285750" indent="-285750" algn="l" fontAlgn="t">
                        <a:buFont typeface="Arial" panose="020B0604020202020204" pitchFamily="34" charset="0"/>
                        <a:buChar char="•"/>
                      </a:pPr>
                      <a:r>
                        <a:rPr lang="en-CA" sz="1800" b="0" i="0" u="none" strike="noStrike">
                          <a:solidFill>
                            <a:srgbClr val="000000"/>
                          </a:solidFill>
                          <a:effectLst/>
                          <a:latin typeface="Arial" panose="020B0604020202020204" pitchFamily="34" charset="0"/>
                          <a:cs typeface="Arial" panose="020B0604020202020204" pitchFamily="34" charset="0"/>
                        </a:rPr>
                        <a:t>Data availability and access </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737377"/>
                  </a:ext>
                </a:extLst>
              </a:tr>
              <a:tr h="109385">
                <a:tc>
                  <a:txBody>
                    <a:bodyPr/>
                    <a:lstStyle/>
                    <a:p>
                      <a:pPr marL="285750" indent="-285750" algn="l" fontAlgn="t">
                        <a:buFont typeface="Arial" panose="020B0604020202020204" pitchFamily="34" charset="0"/>
                        <a:buChar char="•"/>
                      </a:pPr>
                      <a:r>
                        <a:rPr lang="en-CA" sz="1800" b="0" i="0" u="none" strike="noStrike" dirty="0">
                          <a:solidFill>
                            <a:srgbClr val="000000"/>
                          </a:solidFill>
                          <a:effectLst/>
                          <a:latin typeface="Arial" panose="020B0604020202020204" pitchFamily="34" charset="0"/>
                          <a:cs typeface="Arial" panose="020B0604020202020204" pitchFamily="34" charset="0"/>
                        </a:rPr>
                        <a:t>Data format</a:t>
                      </a:r>
                    </a:p>
                  </a:txBody>
                  <a:tcPr marL="2735" marR="2735" marT="2735" marB="131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079878"/>
                  </a:ext>
                </a:extLst>
              </a:tr>
            </a:tbl>
          </a:graphicData>
        </a:graphic>
      </p:graphicFrame>
    </p:spTree>
    <p:extLst>
      <p:ext uri="{BB962C8B-B14F-4D97-AF65-F5344CB8AC3E}">
        <p14:creationId xmlns:p14="http://schemas.microsoft.com/office/powerpoint/2010/main" val="3073379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526D-D8F3-EE58-ABEE-2AAF244B8AB8}"/>
              </a:ext>
            </a:extLst>
          </p:cNvPr>
          <p:cNvSpPr>
            <a:spLocks noGrp="1"/>
          </p:cNvSpPr>
          <p:nvPr>
            <p:ph type="title"/>
          </p:nvPr>
        </p:nvSpPr>
        <p:spPr/>
        <p:txBody>
          <a:bodyPr/>
          <a:lstStyle/>
          <a:p>
            <a:r>
              <a:rPr lang="en-CA" dirty="0"/>
              <a:t>Findings from the Data Quality Assessment Tool</a:t>
            </a:r>
          </a:p>
        </p:txBody>
      </p:sp>
      <p:sp>
        <p:nvSpPr>
          <p:cNvPr id="3" name="Content Placeholder 2">
            <a:extLst>
              <a:ext uri="{FF2B5EF4-FFF2-40B4-BE49-F238E27FC236}">
                <a16:creationId xmlns:a16="http://schemas.microsoft.com/office/drawing/2014/main" id="{B9FD2700-0A62-9A61-98B5-779D22668290}"/>
              </a:ext>
            </a:extLst>
          </p:cNvPr>
          <p:cNvSpPr>
            <a:spLocks noGrp="1"/>
          </p:cNvSpPr>
          <p:nvPr>
            <p:ph idx="1"/>
          </p:nvPr>
        </p:nvSpPr>
        <p:spPr>
          <a:xfrm>
            <a:off x="838200" y="1825625"/>
            <a:ext cx="8483221" cy="4351338"/>
          </a:xfrm>
        </p:spPr>
        <p:txBody>
          <a:bodyPr>
            <a:normAutofit fontScale="92500" lnSpcReduction="10000"/>
          </a:bodyPr>
          <a:lstStyle/>
          <a:p>
            <a:pPr marL="457200" lvl="1" indent="0">
              <a:buNone/>
            </a:pPr>
            <a:r>
              <a:rPr lang="en-US" dirty="0"/>
              <a:t>[Note: Use this slide to present key findings from the application of the Data Quality Assessment Tool (Separate Tab in the Excel tool) to the available household survey datasets.]</a:t>
            </a:r>
          </a:p>
          <a:p>
            <a:pPr marL="457200" lvl="1" indent="0">
              <a:buNone/>
            </a:pPr>
            <a:endParaRPr lang="en-US" dirty="0"/>
          </a:p>
          <a:p>
            <a:pPr marL="457200" lvl="1" indent="0">
              <a:buNone/>
            </a:pPr>
            <a:r>
              <a:rPr lang="en-US" dirty="0"/>
              <a:t>Use the guiding questions from the Tool, pasted below:</a:t>
            </a:r>
          </a:p>
          <a:p>
            <a:pPr lvl="1"/>
            <a:r>
              <a:rPr lang="en-US" i="1" dirty="0"/>
              <a:t>Accuracy of age data?</a:t>
            </a:r>
          </a:p>
          <a:p>
            <a:pPr lvl="1"/>
            <a:r>
              <a:rPr lang="en-US" i="1" dirty="0"/>
              <a:t>Coverage of age data?</a:t>
            </a:r>
          </a:p>
          <a:p>
            <a:pPr lvl="1"/>
            <a:r>
              <a:rPr lang="en-US" i="1" dirty="0"/>
              <a:t>Coverage of education levels?</a:t>
            </a:r>
          </a:p>
          <a:p>
            <a:pPr lvl="1"/>
            <a:r>
              <a:rPr lang="en-US" i="1" dirty="0"/>
              <a:t>Coverage of institution types?</a:t>
            </a:r>
          </a:p>
          <a:p>
            <a:pPr lvl="1"/>
            <a:r>
              <a:rPr lang="en-US" i="1" dirty="0"/>
              <a:t>Usefulness for disaggregated analysis?</a:t>
            </a:r>
          </a:p>
          <a:p>
            <a:pPr lvl="1"/>
            <a:r>
              <a:rPr lang="en-US" i="1" dirty="0"/>
              <a:t>Usefulness for profiling?</a:t>
            </a:r>
          </a:p>
          <a:p>
            <a:pPr lvl="1"/>
            <a:r>
              <a:rPr lang="en-US" i="1" dirty="0"/>
              <a:t>Consistency of education terms?</a:t>
            </a:r>
          </a:p>
          <a:p>
            <a:pPr lvl="1"/>
            <a:r>
              <a:rPr lang="en-US" i="1" dirty="0"/>
              <a:t>Comparability of education terms</a:t>
            </a:r>
            <a:r>
              <a:rPr lang="en-US" dirty="0"/>
              <a:t>?</a:t>
            </a:r>
          </a:p>
          <a:p>
            <a:pPr lvl="1"/>
            <a:r>
              <a:rPr lang="en-US" i="1" dirty="0"/>
              <a:t>Data coverage of population of interest?</a:t>
            </a:r>
          </a:p>
          <a:p>
            <a:pPr lvl="1"/>
            <a:r>
              <a:rPr lang="en-US" i="1" dirty="0"/>
              <a:t>Consistency of age and school participation data?</a:t>
            </a:r>
          </a:p>
          <a:p>
            <a:pPr lvl="1"/>
            <a:endParaRPr lang="en-US" dirty="0">
              <a:highlight>
                <a:srgbClr val="FFFF00"/>
              </a:highlight>
            </a:endParaRPr>
          </a:p>
          <a:p>
            <a:pPr marL="457200" lvl="1" indent="0">
              <a:buNone/>
            </a:pPr>
            <a:endParaRPr lang="en-US" dirty="0"/>
          </a:p>
          <a:p>
            <a:endParaRPr lang="en-CA" dirty="0"/>
          </a:p>
        </p:txBody>
      </p:sp>
      <p:sp>
        <p:nvSpPr>
          <p:cNvPr id="4" name="Footer Placeholder 3">
            <a:extLst>
              <a:ext uri="{FF2B5EF4-FFF2-40B4-BE49-F238E27FC236}">
                <a16:creationId xmlns:a16="http://schemas.microsoft.com/office/drawing/2014/main" id="{2E21C8F6-6AB9-CB16-E654-38D4CD7ABA1B}"/>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5EB535B8-8C9F-7C71-DE36-FC53209A291C}"/>
              </a:ext>
            </a:extLst>
          </p:cNvPr>
          <p:cNvSpPr>
            <a:spLocks noGrp="1"/>
          </p:cNvSpPr>
          <p:nvPr>
            <p:ph type="sldNum" sz="quarter" idx="12"/>
          </p:nvPr>
        </p:nvSpPr>
        <p:spPr/>
        <p:txBody>
          <a:bodyPr/>
          <a:lstStyle/>
          <a:p>
            <a:fld id="{D429F7A4-7C4A-6148-A6AA-ED73C8AE3448}" type="slidenum">
              <a:rPr lang="en-US" altLang="en-US" smtClean="0"/>
              <a:pPr/>
              <a:t>22</a:t>
            </a:fld>
            <a:endParaRPr lang="en-US" altLang="en-US" dirty="0"/>
          </a:p>
        </p:txBody>
      </p:sp>
      <p:sp>
        <p:nvSpPr>
          <p:cNvPr id="8" name="Rectangular Callout 14">
            <a:extLst>
              <a:ext uri="{FF2B5EF4-FFF2-40B4-BE49-F238E27FC236}">
                <a16:creationId xmlns:a16="http://schemas.microsoft.com/office/drawing/2014/main" id="{985B6D46-7B7F-DF34-E85B-CFD98F814E94}"/>
              </a:ext>
            </a:extLst>
          </p:cNvPr>
          <p:cNvSpPr/>
          <p:nvPr/>
        </p:nvSpPr>
        <p:spPr>
          <a:xfrm>
            <a:off x="9138037" y="2761668"/>
            <a:ext cx="2847525" cy="2479252"/>
          </a:xfrm>
          <a:prstGeom prst="wedgeRectCallout">
            <a:avLst>
              <a:gd name="adj1" fmla="val -55684"/>
              <a:gd name="adj2" fmla="val -108568"/>
            </a:avLst>
          </a:prstGeom>
          <a:solidFill>
            <a:srgbClr val="961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This tool can be used to analyze a single data source, used to compare sources to identify the most suitable datasets, and identify potential sources of discrepancy.</a:t>
            </a:r>
            <a:endParaRPr lang="en-CA" sz="1600" b="1" dirty="0"/>
          </a:p>
        </p:txBody>
      </p:sp>
    </p:spTree>
    <p:extLst>
      <p:ext uri="{BB962C8B-B14F-4D97-AF65-F5344CB8AC3E}">
        <p14:creationId xmlns:p14="http://schemas.microsoft.com/office/powerpoint/2010/main" val="3574090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2CFF-111A-234B-EC2A-56D17DFD6FCB}"/>
              </a:ext>
            </a:extLst>
          </p:cNvPr>
          <p:cNvSpPr>
            <a:spLocks noGrp="1"/>
          </p:cNvSpPr>
          <p:nvPr>
            <p:ph type="title"/>
          </p:nvPr>
        </p:nvSpPr>
        <p:spPr/>
        <p:txBody>
          <a:bodyPr/>
          <a:lstStyle/>
          <a:p>
            <a:r>
              <a:rPr lang="en-CA" dirty="0"/>
              <a:t>Overview of Key Indicators</a:t>
            </a:r>
          </a:p>
        </p:txBody>
      </p:sp>
      <p:sp>
        <p:nvSpPr>
          <p:cNvPr id="3" name="Content Placeholder 2">
            <a:extLst>
              <a:ext uri="{FF2B5EF4-FFF2-40B4-BE49-F238E27FC236}">
                <a16:creationId xmlns:a16="http://schemas.microsoft.com/office/drawing/2014/main" id="{04180A94-E57D-9F3E-F3FF-381F0982C868}"/>
              </a:ext>
            </a:extLst>
          </p:cNvPr>
          <p:cNvSpPr>
            <a:spLocks noGrp="1"/>
          </p:cNvSpPr>
          <p:nvPr>
            <p:ph idx="1"/>
          </p:nvPr>
        </p:nvSpPr>
        <p:spPr>
          <a:xfrm>
            <a:off x="838199" y="1825625"/>
            <a:ext cx="10776045" cy="4351338"/>
          </a:xfrm>
        </p:spPr>
        <p:txBody>
          <a:bodyPr>
            <a:normAutofit lnSpcReduction="10000"/>
          </a:bodyPr>
          <a:lstStyle/>
          <a:p>
            <a:r>
              <a:rPr lang="en-CA" dirty="0"/>
              <a:t>Household survey data should also be used to calculate the number and rate of children in each of the 7 Dimensions of Exclusion.</a:t>
            </a:r>
          </a:p>
          <a:p>
            <a:pPr lvl="1"/>
            <a:r>
              <a:rPr lang="en-CA" dirty="0"/>
              <a:t>Given the differences between administrative and household survey data collection and design, discrepancies in the out-of-school children and dropout risk estimates they produce is very common!</a:t>
            </a:r>
          </a:p>
          <a:p>
            <a:r>
              <a:rPr lang="en-CA" b="1" dirty="0"/>
              <a:t>Additional indicators:</a:t>
            </a:r>
            <a:r>
              <a:rPr lang="en-CA" dirty="0"/>
              <a:t> Educational attainment, foundational literacy rate (MICS), school exposure (see next slide)</a:t>
            </a:r>
          </a:p>
          <a:p>
            <a:pPr marL="0" indent="0">
              <a:buNone/>
            </a:pPr>
            <a:endParaRPr lang="en-CA" dirty="0"/>
          </a:p>
          <a:p>
            <a:r>
              <a:rPr lang="en-CA" b="1" dirty="0"/>
              <a:t>Disaggregation for household survey data (where applicable or available): </a:t>
            </a:r>
            <a:r>
              <a:rPr lang="en-CA" dirty="0"/>
              <a:t>Age, sex, type of school, location (region; urban/rural), grade (ex. dropout), household wealth, child labour, parental education, ethnicity or language of household head, family status (orphanhood, number of siblings), foundational literacy (MICS), disability (MICS)</a:t>
            </a:r>
          </a:p>
        </p:txBody>
      </p:sp>
      <p:sp>
        <p:nvSpPr>
          <p:cNvPr id="4" name="Footer Placeholder 3">
            <a:extLst>
              <a:ext uri="{FF2B5EF4-FFF2-40B4-BE49-F238E27FC236}">
                <a16:creationId xmlns:a16="http://schemas.microsoft.com/office/drawing/2014/main" id="{333FE9DD-0335-2D47-F283-B963AEB39DDC}"/>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A4BDBA1-808F-0B8A-AAFE-F726478A92ED}"/>
              </a:ext>
            </a:extLst>
          </p:cNvPr>
          <p:cNvSpPr>
            <a:spLocks noGrp="1"/>
          </p:cNvSpPr>
          <p:nvPr>
            <p:ph type="sldNum" sz="quarter" idx="12"/>
          </p:nvPr>
        </p:nvSpPr>
        <p:spPr/>
        <p:txBody>
          <a:bodyPr/>
          <a:lstStyle/>
          <a:p>
            <a:fld id="{D429F7A4-7C4A-6148-A6AA-ED73C8AE3448}" type="slidenum">
              <a:rPr lang="en-US" altLang="en-US" smtClean="0"/>
              <a:pPr/>
              <a:t>23</a:t>
            </a:fld>
            <a:endParaRPr lang="en-US" altLang="en-US" dirty="0"/>
          </a:p>
        </p:txBody>
      </p:sp>
    </p:spTree>
    <p:extLst>
      <p:ext uri="{BB962C8B-B14F-4D97-AF65-F5344CB8AC3E}">
        <p14:creationId xmlns:p14="http://schemas.microsoft.com/office/powerpoint/2010/main" val="308240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00F3-4E7C-7A29-8A42-E4222D80B866}"/>
              </a:ext>
            </a:extLst>
          </p:cNvPr>
          <p:cNvSpPr>
            <a:spLocks noGrp="1"/>
          </p:cNvSpPr>
          <p:nvPr>
            <p:ph type="title"/>
          </p:nvPr>
        </p:nvSpPr>
        <p:spPr/>
        <p:txBody>
          <a:bodyPr/>
          <a:lstStyle/>
          <a:p>
            <a:r>
              <a:rPr lang="en-CA" dirty="0"/>
              <a:t>School Exposure of Out-of-School Children and Adolescents</a:t>
            </a:r>
          </a:p>
        </p:txBody>
      </p:sp>
      <p:sp>
        <p:nvSpPr>
          <p:cNvPr id="3" name="Content Placeholder 2">
            <a:extLst>
              <a:ext uri="{FF2B5EF4-FFF2-40B4-BE49-F238E27FC236}">
                <a16:creationId xmlns:a16="http://schemas.microsoft.com/office/drawing/2014/main" id="{7B041419-67C2-85A8-18FE-FBA4F7AEF0D1}"/>
              </a:ext>
            </a:extLst>
          </p:cNvPr>
          <p:cNvSpPr>
            <a:spLocks noGrp="1"/>
          </p:cNvSpPr>
          <p:nvPr>
            <p:ph idx="1"/>
          </p:nvPr>
        </p:nvSpPr>
        <p:spPr>
          <a:xfrm>
            <a:off x="838200" y="1825625"/>
            <a:ext cx="3916680" cy="4351338"/>
          </a:xfrm>
        </p:spPr>
        <p:txBody>
          <a:bodyPr>
            <a:normAutofit fontScale="92500" lnSpcReduction="10000"/>
          </a:bodyPr>
          <a:lstStyle/>
          <a:p>
            <a:r>
              <a:rPr lang="en-CA" dirty="0"/>
              <a:t>Out-of-school children and adolescents have a range of school experiences</a:t>
            </a:r>
          </a:p>
          <a:p>
            <a:r>
              <a:rPr lang="en-CA" dirty="0"/>
              <a:t>They may have:</a:t>
            </a:r>
          </a:p>
          <a:p>
            <a:pPr lvl="1"/>
            <a:r>
              <a:rPr lang="en-CA" dirty="0"/>
              <a:t>Dropped out before or after having completed basic (lower secondary) education</a:t>
            </a:r>
          </a:p>
          <a:p>
            <a:pPr lvl="1"/>
            <a:r>
              <a:rPr lang="en-CA" dirty="0"/>
              <a:t>Never entered, but will in the future as overage</a:t>
            </a:r>
          </a:p>
          <a:p>
            <a:pPr lvl="1"/>
            <a:r>
              <a:rPr lang="en-CA" dirty="0"/>
              <a:t>Never entered, and may never enter</a:t>
            </a:r>
          </a:p>
          <a:p>
            <a:r>
              <a:rPr lang="en-CA" dirty="0"/>
              <a:t>Household survey data is needed to identify children who not entered school</a:t>
            </a:r>
          </a:p>
          <a:p>
            <a:endParaRPr lang="en-CA" dirty="0"/>
          </a:p>
        </p:txBody>
      </p:sp>
      <p:sp>
        <p:nvSpPr>
          <p:cNvPr id="4" name="Footer Placeholder 3">
            <a:extLst>
              <a:ext uri="{FF2B5EF4-FFF2-40B4-BE49-F238E27FC236}">
                <a16:creationId xmlns:a16="http://schemas.microsoft.com/office/drawing/2014/main" id="{25D139A8-8A87-474F-561D-EA62C1C666B9}"/>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BA75DBC-9B5D-0E9F-E9EE-BCEC32C4AC8B}"/>
              </a:ext>
            </a:extLst>
          </p:cNvPr>
          <p:cNvSpPr>
            <a:spLocks noGrp="1"/>
          </p:cNvSpPr>
          <p:nvPr>
            <p:ph type="sldNum" sz="quarter" idx="12"/>
          </p:nvPr>
        </p:nvSpPr>
        <p:spPr/>
        <p:txBody>
          <a:bodyPr/>
          <a:lstStyle/>
          <a:p>
            <a:fld id="{D429F7A4-7C4A-6148-A6AA-ED73C8AE3448}" type="slidenum">
              <a:rPr lang="en-US" altLang="en-US" smtClean="0"/>
              <a:pPr/>
              <a:t>24</a:t>
            </a:fld>
            <a:endParaRPr lang="en-US" altLang="en-US" dirty="0"/>
          </a:p>
        </p:txBody>
      </p:sp>
      <p:pic>
        <p:nvPicPr>
          <p:cNvPr id="6" name="Content Placeholder 6" descr="Diagram&#10;&#10;Description automatically generated">
            <a:extLst>
              <a:ext uri="{FF2B5EF4-FFF2-40B4-BE49-F238E27FC236}">
                <a16:creationId xmlns:a16="http://schemas.microsoft.com/office/drawing/2014/main" id="{9CB28B63-FE58-8C08-EDF2-F9040C02D5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48358" y="2255173"/>
            <a:ext cx="6460249" cy="3536692"/>
          </a:xfrm>
          <a:prstGeom prst="rect">
            <a:avLst/>
          </a:prstGeom>
        </p:spPr>
      </p:pic>
    </p:spTree>
    <p:extLst>
      <p:ext uri="{BB962C8B-B14F-4D97-AF65-F5344CB8AC3E}">
        <p14:creationId xmlns:p14="http://schemas.microsoft.com/office/powerpoint/2010/main" val="348553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9183-C00A-5BCB-5905-C8827A934CA7}"/>
              </a:ext>
            </a:extLst>
          </p:cNvPr>
          <p:cNvSpPr>
            <a:spLocks noGrp="1"/>
          </p:cNvSpPr>
          <p:nvPr>
            <p:ph type="title"/>
          </p:nvPr>
        </p:nvSpPr>
        <p:spPr/>
        <p:txBody>
          <a:bodyPr/>
          <a:lstStyle/>
          <a:p>
            <a:r>
              <a:rPr lang="en-CA" dirty="0"/>
              <a:t>Tools: Stata Code, 7DE Tool, Annexes</a:t>
            </a:r>
          </a:p>
        </p:txBody>
      </p:sp>
      <p:sp>
        <p:nvSpPr>
          <p:cNvPr id="3" name="Content Placeholder 2">
            <a:extLst>
              <a:ext uri="{FF2B5EF4-FFF2-40B4-BE49-F238E27FC236}">
                <a16:creationId xmlns:a16="http://schemas.microsoft.com/office/drawing/2014/main" id="{73D73858-8493-4ED2-470E-A4B321BBA0BF}"/>
              </a:ext>
            </a:extLst>
          </p:cNvPr>
          <p:cNvSpPr>
            <a:spLocks noGrp="1"/>
          </p:cNvSpPr>
          <p:nvPr>
            <p:ph idx="1"/>
          </p:nvPr>
        </p:nvSpPr>
        <p:spPr>
          <a:xfrm>
            <a:off x="604463" y="1918091"/>
            <a:ext cx="11498496" cy="4256677"/>
          </a:xfrm>
        </p:spPr>
        <p:txBody>
          <a:bodyPr>
            <a:normAutofit fontScale="92500" lnSpcReduction="10000"/>
          </a:bodyPr>
          <a:lstStyle/>
          <a:p>
            <a:r>
              <a:rPr lang="en-CA" dirty="0"/>
              <a:t>Calculating the classification of out-of-school children by school exposure</a:t>
            </a:r>
          </a:p>
          <a:p>
            <a:pPr lvl="1"/>
            <a:r>
              <a:rPr lang="en-CA" u="sng" dirty="0"/>
              <a:t>Step 1:</a:t>
            </a:r>
            <a:r>
              <a:rPr lang="en-CA" dirty="0"/>
              <a:t> With household survey data, use/adapt the Stata code provided in Operational Manual Annex G to calculate the base indicators</a:t>
            </a:r>
          </a:p>
          <a:p>
            <a:pPr lvl="1"/>
            <a:r>
              <a:rPr lang="en-CA" u="sng" dirty="0"/>
              <a:t>Step 2:</a:t>
            </a:r>
            <a:r>
              <a:rPr lang="en-CA" dirty="0"/>
              <a:t> Input these data into the 7DE Tool, tab “D236 Classification”</a:t>
            </a:r>
          </a:p>
          <a:p>
            <a:pPr lvl="1"/>
            <a:endParaRPr lang="en-CA" u="sng" dirty="0"/>
          </a:p>
          <a:p>
            <a:pPr lvl="1"/>
            <a:endParaRPr lang="en-CA" u="sng" dirty="0"/>
          </a:p>
          <a:p>
            <a:pPr lvl="1"/>
            <a:endParaRPr lang="en-CA" u="sng" dirty="0"/>
          </a:p>
          <a:p>
            <a:pPr lvl="1"/>
            <a:endParaRPr lang="en-CA" u="sng" dirty="0"/>
          </a:p>
          <a:p>
            <a:pPr lvl="1"/>
            <a:endParaRPr lang="en-CA" u="sng" dirty="0"/>
          </a:p>
          <a:p>
            <a:pPr lvl="1"/>
            <a:endParaRPr lang="en-CA" u="sng" dirty="0"/>
          </a:p>
          <a:p>
            <a:pPr lvl="1"/>
            <a:endParaRPr lang="en-CA" u="sng" dirty="0"/>
          </a:p>
          <a:p>
            <a:r>
              <a:rPr lang="en-CA" dirty="0"/>
              <a:t>Specific guidance on key profiles of out-of-school children discussed in Session 5, and in Operational Manual Annexes C to F.</a:t>
            </a:r>
          </a:p>
          <a:p>
            <a:pPr marL="0" indent="0">
              <a:buNone/>
            </a:pPr>
            <a:endParaRPr lang="en-CA" u="sng" dirty="0"/>
          </a:p>
          <a:p>
            <a:pPr marL="457200" lvl="1" indent="0">
              <a:buNone/>
            </a:pPr>
            <a:endParaRPr lang="en-CA" dirty="0"/>
          </a:p>
        </p:txBody>
      </p:sp>
      <p:sp>
        <p:nvSpPr>
          <p:cNvPr id="4" name="Footer Placeholder 3">
            <a:extLst>
              <a:ext uri="{FF2B5EF4-FFF2-40B4-BE49-F238E27FC236}">
                <a16:creationId xmlns:a16="http://schemas.microsoft.com/office/drawing/2014/main" id="{7412CE44-7F38-684C-66DF-DD3D1F904243}"/>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AEF12C58-A01A-98FC-A015-0863DCC771A4}"/>
              </a:ext>
            </a:extLst>
          </p:cNvPr>
          <p:cNvSpPr>
            <a:spLocks noGrp="1"/>
          </p:cNvSpPr>
          <p:nvPr>
            <p:ph type="sldNum" sz="quarter" idx="12"/>
          </p:nvPr>
        </p:nvSpPr>
        <p:spPr/>
        <p:txBody>
          <a:bodyPr/>
          <a:lstStyle/>
          <a:p>
            <a:fld id="{D429F7A4-7C4A-6148-A6AA-ED73C8AE3448}" type="slidenum">
              <a:rPr lang="en-US" altLang="en-US" smtClean="0"/>
              <a:pPr/>
              <a:t>25</a:t>
            </a:fld>
            <a:endParaRPr lang="en-US" altLang="en-US" dirty="0"/>
          </a:p>
        </p:txBody>
      </p:sp>
      <p:pic>
        <p:nvPicPr>
          <p:cNvPr id="8" name="Picture 7">
            <a:extLst>
              <a:ext uri="{FF2B5EF4-FFF2-40B4-BE49-F238E27FC236}">
                <a16:creationId xmlns:a16="http://schemas.microsoft.com/office/drawing/2014/main" id="{216ADCE4-9A9C-C75E-5CD5-47F20EE2A98E}"/>
              </a:ext>
            </a:extLst>
          </p:cNvPr>
          <p:cNvPicPr>
            <a:picLocks noChangeAspect="1"/>
          </p:cNvPicPr>
          <p:nvPr/>
        </p:nvPicPr>
        <p:blipFill rotWithShape="1">
          <a:blip r:embed="rId2"/>
          <a:srcRect l="9720" t="40675" r="43875" b="29138"/>
          <a:stretch/>
        </p:blipFill>
        <p:spPr>
          <a:xfrm>
            <a:off x="3380198" y="3272693"/>
            <a:ext cx="4633643" cy="1695539"/>
          </a:xfrm>
          <a:prstGeom prst="rect">
            <a:avLst/>
          </a:prstGeom>
        </p:spPr>
      </p:pic>
      <p:sp>
        <p:nvSpPr>
          <p:cNvPr id="9" name="Content Placeholder 2">
            <a:extLst>
              <a:ext uri="{FF2B5EF4-FFF2-40B4-BE49-F238E27FC236}">
                <a16:creationId xmlns:a16="http://schemas.microsoft.com/office/drawing/2014/main" id="{3FE2C644-6B44-42C7-07D3-9318B9C0D4C9}"/>
              </a:ext>
            </a:extLst>
          </p:cNvPr>
          <p:cNvSpPr txBox="1">
            <a:spLocks/>
          </p:cNvSpPr>
          <p:nvPr/>
        </p:nvSpPr>
        <p:spPr>
          <a:xfrm>
            <a:off x="604462" y="1935465"/>
            <a:ext cx="4909335" cy="26744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CA" dirty="0"/>
          </a:p>
        </p:txBody>
      </p:sp>
    </p:spTree>
    <p:extLst>
      <p:ext uri="{BB962C8B-B14F-4D97-AF65-F5344CB8AC3E}">
        <p14:creationId xmlns:p14="http://schemas.microsoft.com/office/powerpoint/2010/main" val="139520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raising their hands&#10;&#10;Description automatically generated">
            <a:extLst>
              <a:ext uri="{FF2B5EF4-FFF2-40B4-BE49-F238E27FC236}">
                <a16:creationId xmlns:a16="http://schemas.microsoft.com/office/drawing/2014/main" id="{67C82CC9-8AFA-02A9-F5AD-640C0A48E6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F3FD8372-0884-0BA4-76E1-60A105847BE5}"/>
              </a:ext>
            </a:extLst>
          </p:cNvPr>
          <p:cNvSpPr>
            <a:spLocks noGrp="1"/>
          </p:cNvSpPr>
          <p:nvPr>
            <p:ph type="title"/>
          </p:nvPr>
        </p:nvSpPr>
        <p:spPr/>
        <p:txBody>
          <a:bodyPr>
            <a:noAutofit/>
          </a:bodyPr>
          <a:lstStyle/>
          <a:p>
            <a:r>
              <a:rPr lang="en-US" sz="4800" dirty="0"/>
              <a:t>Guidance for Analyzing Specific Profiles</a:t>
            </a:r>
          </a:p>
        </p:txBody>
      </p:sp>
      <p:sp>
        <p:nvSpPr>
          <p:cNvPr id="4" name="Text Placeholder 3">
            <a:extLst>
              <a:ext uri="{FF2B5EF4-FFF2-40B4-BE49-F238E27FC236}">
                <a16:creationId xmlns:a16="http://schemas.microsoft.com/office/drawing/2014/main" id="{B0C356C6-E9E9-06AE-4BF2-8936570AEE5D}"/>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AB834E9B-3591-08E8-B37B-5E0A81CAC3AF}"/>
              </a:ext>
            </a:extLst>
          </p:cNvPr>
          <p:cNvSpPr>
            <a:spLocks noGrp="1"/>
          </p:cNvSpPr>
          <p:nvPr>
            <p:ph type="body" sz="quarter" idx="12"/>
          </p:nvPr>
        </p:nvSpPr>
        <p:spPr/>
        <p:txBody>
          <a:bodyPr/>
          <a:lstStyle/>
          <a:p>
            <a:r>
              <a:rPr lang="en-US" dirty="0"/>
              <a:t>OOSC in emergencies (Annex C)</a:t>
            </a:r>
          </a:p>
          <a:p>
            <a:r>
              <a:rPr lang="en-US" dirty="0"/>
              <a:t>Children in child </a:t>
            </a:r>
            <a:r>
              <a:rPr lang="en-US" dirty="0" err="1"/>
              <a:t>labour</a:t>
            </a:r>
            <a:r>
              <a:rPr lang="en-US" dirty="0"/>
              <a:t> (Annex D)</a:t>
            </a:r>
          </a:p>
          <a:p>
            <a:r>
              <a:rPr lang="en-US" dirty="0"/>
              <a:t>Children with disabilities (Annex E)</a:t>
            </a:r>
          </a:p>
          <a:p>
            <a:r>
              <a:rPr lang="en-US" dirty="0"/>
              <a:t>Children from specific ethno-linguistic groups (Annex F)</a:t>
            </a:r>
          </a:p>
        </p:txBody>
      </p:sp>
      <p:sp>
        <p:nvSpPr>
          <p:cNvPr id="6" name="Text Placeholder 5">
            <a:extLst>
              <a:ext uri="{FF2B5EF4-FFF2-40B4-BE49-F238E27FC236}">
                <a16:creationId xmlns:a16="http://schemas.microsoft.com/office/drawing/2014/main" id="{87723DE0-9D3D-1FD8-4D84-516DB701A2C6}"/>
              </a:ext>
            </a:extLst>
          </p:cNvPr>
          <p:cNvSpPr>
            <a:spLocks noGrp="1"/>
          </p:cNvSpPr>
          <p:nvPr>
            <p:ph type="body" sz="quarter" idx="13"/>
          </p:nvPr>
        </p:nvSpPr>
        <p:spPr/>
        <p:txBody>
          <a:bodyPr/>
          <a:lstStyle/>
          <a:p>
            <a:r>
              <a:rPr lang="en-US" dirty="0"/>
              <a:t>© UNICEF/UNI93409\</a:t>
            </a:r>
            <a:r>
              <a:rPr lang="en-CA" dirty="0"/>
              <a:t>Sibonelo Khumalo</a:t>
            </a:r>
            <a:endParaRPr lang="en-US" dirty="0"/>
          </a:p>
        </p:txBody>
      </p:sp>
      <p:sp>
        <p:nvSpPr>
          <p:cNvPr id="7" name="Text Placeholder 6">
            <a:extLst>
              <a:ext uri="{FF2B5EF4-FFF2-40B4-BE49-F238E27FC236}">
                <a16:creationId xmlns:a16="http://schemas.microsoft.com/office/drawing/2014/main" id="{D4CBDCAD-6083-C0B8-7207-674FA8A2E17B}"/>
              </a:ext>
            </a:extLst>
          </p:cNvPr>
          <p:cNvSpPr>
            <a:spLocks noGrp="1"/>
          </p:cNvSpPr>
          <p:nvPr>
            <p:ph type="body" sz="quarter" idx="14"/>
          </p:nvPr>
        </p:nvSpPr>
        <p:spPr/>
        <p:txBody>
          <a:bodyPr/>
          <a:lstStyle/>
          <a:p>
            <a:r>
              <a:rPr lang="en-US" dirty="0"/>
              <a:t>4</a:t>
            </a:r>
          </a:p>
        </p:txBody>
      </p:sp>
      <p:sp>
        <p:nvSpPr>
          <p:cNvPr id="8" name="Rectangle 7">
            <a:extLst>
              <a:ext uri="{FF2B5EF4-FFF2-40B4-BE49-F238E27FC236}">
                <a16:creationId xmlns:a16="http://schemas.microsoft.com/office/drawing/2014/main" id="{1E781D94-F130-2D80-3C1E-A550E858DE0F}"/>
              </a:ext>
            </a:extLst>
          </p:cNvPr>
          <p:cNvSpPr/>
          <p:nvPr/>
        </p:nvSpPr>
        <p:spPr>
          <a:xfrm>
            <a:off x="9832" y="4389533"/>
            <a:ext cx="12192000" cy="275493"/>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D74221D1-8D2E-638B-0C5F-8E5C4807D3FF}"/>
              </a:ext>
            </a:extLst>
          </p:cNvPr>
          <p:cNvSpPr/>
          <p:nvPr/>
        </p:nvSpPr>
        <p:spPr>
          <a:xfrm>
            <a:off x="-9832" y="1744556"/>
            <a:ext cx="2213002" cy="2572747"/>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36560F7-9CE7-8187-3805-A8A8A989DC5D}"/>
              </a:ext>
            </a:extLst>
          </p:cNvPr>
          <p:cNvCxnSpPr/>
          <p:nvPr/>
        </p:nvCxnSpPr>
        <p:spPr>
          <a:xfrm>
            <a:off x="51640" y="2098022"/>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48FA6CB-AFAD-B868-DDA4-B057E4A68E86}"/>
              </a:ext>
            </a:extLst>
          </p:cNvPr>
          <p:cNvSpPr txBox="1"/>
          <p:nvPr/>
        </p:nvSpPr>
        <p:spPr>
          <a:xfrm>
            <a:off x="-9832" y="1790722"/>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53132C4E-F31E-D60D-4886-3C069C9F696B}"/>
              </a:ext>
            </a:extLst>
          </p:cNvPr>
          <p:cNvSpPr txBox="1">
            <a:spLocks/>
          </p:cNvSpPr>
          <p:nvPr/>
        </p:nvSpPr>
        <p:spPr>
          <a:xfrm>
            <a:off x="51639" y="2128324"/>
            <a:ext cx="2051639" cy="2188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Who are out of school children in emergencies and what extra considerations for data collection and analysis does this profile pose?</a:t>
            </a:r>
          </a:p>
          <a:p>
            <a:r>
              <a:rPr lang="en-US" dirty="0"/>
              <a:t>What constitutes child labor, and what additional questions might be considered in analysis?</a:t>
            </a:r>
          </a:p>
          <a:p>
            <a:r>
              <a:rPr lang="en-US" dirty="0"/>
              <a:t>Whoa re children with disabilities, and what specific challenges does this profile face?</a:t>
            </a:r>
          </a:p>
          <a:p>
            <a:pPr marL="0" indent="0">
              <a:buNone/>
            </a:pPr>
            <a:endParaRPr lang="en-US" dirty="0"/>
          </a:p>
        </p:txBody>
      </p:sp>
    </p:spTree>
    <p:extLst>
      <p:ext uri="{BB962C8B-B14F-4D97-AF65-F5344CB8AC3E}">
        <p14:creationId xmlns:p14="http://schemas.microsoft.com/office/powerpoint/2010/main" val="1683526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0EF5-9F4B-247E-2158-C6074032D8CB}"/>
              </a:ext>
            </a:extLst>
          </p:cNvPr>
          <p:cNvSpPr>
            <a:spLocks noGrp="1"/>
          </p:cNvSpPr>
          <p:nvPr>
            <p:ph type="title"/>
          </p:nvPr>
        </p:nvSpPr>
        <p:spPr/>
        <p:txBody>
          <a:bodyPr/>
          <a:lstStyle/>
          <a:p>
            <a:r>
              <a:rPr lang="en-CA" dirty="0"/>
              <a:t>Children in Emergencies</a:t>
            </a:r>
          </a:p>
        </p:txBody>
      </p:sp>
      <p:sp>
        <p:nvSpPr>
          <p:cNvPr id="3" name="Content Placeholder 2">
            <a:extLst>
              <a:ext uri="{FF2B5EF4-FFF2-40B4-BE49-F238E27FC236}">
                <a16:creationId xmlns:a16="http://schemas.microsoft.com/office/drawing/2014/main" id="{EBA5297F-4021-674D-C81C-D0D074C5A483}"/>
              </a:ext>
            </a:extLst>
          </p:cNvPr>
          <p:cNvSpPr>
            <a:spLocks noGrp="1"/>
          </p:cNvSpPr>
          <p:nvPr>
            <p:ph idx="1"/>
          </p:nvPr>
        </p:nvSpPr>
        <p:spPr/>
        <p:txBody>
          <a:bodyPr>
            <a:normAutofit lnSpcReduction="10000"/>
          </a:bodyPr>
          <a:lstStyle/>
          <a:p>
            <a:r>
              <a:rPr lang="en-US" dirty="0">
                <a:solidFill>
                  <a:srgbClr val="3F3F41"/>
                </a:solidFill>
              </a:rPr>
              <a:t>These children may be f</a:t>
            </a:r>
            <a:r>
              <a:rPr lang="en-US" b="0" i="0" u="none" strike="noStrike" baseline="0" dirty="0">
                <a:solidFill>
                  <a:srgbClr val="3F3F41"/>
                </a:solidFill>
              </a:rPr>
              <a:t>orcibly displaced refugees, internally displaced persons or asylum seekers or otherwise crisis affected</a:t>
            </a:r>
          </a:p>
          <a:p>
            <a:pPr lvl="1"/>
            <a:r>
              <a:rPr lang="en-US" dirty="0">
                <a:solidFill>
                  <a:srgbClr val="3F3F41"/>
                </a:solidFill>
              </a:rPr>
              <a:t>Many</a:t>
            </a:r>
            <a:r>
              <a:rPr lang="en-US" b="0" i="0" u="none" strike="noStrike" baseline="0" dirty="0">
                <a:solidFill>
                  <a:srgbClr val="3F3F41"/>
                </a:solidFill>
              </a:rPr>
              <a:t> not included in out-of-school children estimates</a:t>
            </a:r>
          </a:p>
          <a:p>
            <a:r>
              <a:rPr lang="en-US" u="sng" dirty="0">
                <a:solidFill>
                  <a:srgbClr val="3F3F41"/>
                </a:solidFill>
              </a:rPr>
              <a:t>Data challenges</a:t>
            </a:r>
            <a:r>
              <a:rPr lang="en-US" dirty="0">
                <a:solidFill>
                  <a:srgbClr val="3F3F41"/>
                </a:solidFill>
              </a:rPr>
              <a:t>: Urgent need for accurate, timely data to target education response. Yet emergencies and mass population movement disrupt routine collection of enrolment and population data</a:t>
            </a:r>
            <a:endParaRPr lang="en-CA" dirty="0"/>
          </a:p>
          <a:p>
            <a:r>
              <a:rPr lang="en-CA" dirty="0"/>
              <a:t>Considerations for data and profiles analysis:</a:t>
            </a:r>
          </a:p>
          <a:p>
            <a:pPr lvl="1"/>
            <a:r>
              <a:rPr lang="en-CA" dirty="0"/>
              <a:t>Use flexible and mixed methods (quantitative and qualitative) to get best information on profiles; triangulation may be necessary across multiple data sources</a:t>
            </a:r>
          </a:p>
          <a:p>
            <a:pPr lvl="1"/>
            <a:r>
              <a:rPr lang="en-CA" dirty="0"/>
              <a:t>Consider what kinds of education programming counts as “in school”</a:t>
            </a:r>
          </a:p>
          <a:p>
            <a:pPr lvl="1"/>
            <a:r>
              <a:rPr lang="en-CA" dirty="0"/>
              <a:t>Four case studies of managing the complexities of data in emergencies:</a:t>
            </a:r>
          </a:p>
          <a:p>
            <a:pPr lvl="2"/>
            <a:r>
              <a:rPr lang="en-CA" dirty="0"/>
              <a:t>Global estimates; Syria; Haiti; South Sudan</a:t>
            </a:r>
          </a:p>
          <a:p>
            <a:r>
              <a:rPr lang="en-CA" dirty="0"/>
              <a:t>Full details presented in Annex C</a:t>
            </a:r>
          </a:p>
          <a:p>
            <a:endParaRPr lang="en-CA" dirty="0"/>
          </a:p>
        </p:txBody>
      </p:sp>
      <p:sp>
        <p:nvSpPr>
          <p:cNvPr id="4" name="Footer Placeholder 3">
            <a:extLst>
              <a:ext uri="{FF2B5EF4-FFF2-40B4-BE49-F238E27FC236}">
                <a16:creationId xmlns:a16="http://schemas.microsoft.com/office/drawing/2014/main" id="{7AE53845-9F9C-A942-D71A-5C4D1699CBD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8A316C70-F2FD-B92B-1F72-865E83BA7232}"/>
              </a:ext>
            </a:extLst>
          </p:cNvPr>
          <p:cNvSpPr>
            <a:spLocks noGrp="1"/>
          </p:cNvSpPr>
          <p:nvPr>
            <p:ph type="sldNum" sz="quarter" idx="12"/>
          </p:nvPr>
        </p:nvSpPr>
        <p:spPr/>
        <p:txBody>
          <a:bodyPr/>
          <a:lstStyle/>
          <a:p>
            <a:fld id="{D429F7A4-7C4A-6148-A6AA-ED73C8AE3448}" type="slidenum">
              <a:rPr lang="en-US" altLang="en-US" smtClean="0"/>
              <a:pPr/>
              <a:t>27</a:t>
            </a:fld>
            <a:endParaRPr lang="en-US" altLang="en-US" dirty="0"/>
          </a:p>
        </p:txBody>
      </p:sp>
    </p:spTree>
    <p:extLst>
      <p:ext uri="{BB962C8B-B14F-4D97-AF65-F5344CB8AC3E}">
        <p14:creationId xmlns:p14="http://schemas.microsoft.com/office/powerpoint/2010/main" val="3913484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0A83-6E17-A88F-B011-062D3E1A8BB9}"/>
              </a:ext>
            </a:extLst>
          </p:cNvPr>
          <p:cNvSpPr>
            <a:spLocks noGrp="1"/>
          </p:cNvSpPr>
          <p:nvPr>
            <p:ph type="title"/>
          </p:nvPr>
        </p:nvSpPr>
        <p:spPr/>
        <p:txBody>
          <a:bodyPr/>
          <a:lstStyle/>
          <a:p>
            <a:r>
              <a:rPr lang="en-CA" dirty="0"/>
              <a:t>Children in Child Labour </a:t>
            </a:r>
          </a:p>
        </p:txBody>
      </p:sp>
      <p:sp>
        <p:nvSpPr>
          <p:cNvPr id="3" name="Content Placeholder 2">
            <a:extLst>
              <a:ext uri="{FF2B5EF4-FFF2-40B4-BE49-F238E27FC236}">
                <a16:creationId xmlns:a16="http://schemas.microsoft.com/office/drawing/2014/main" id="{3B5435B3-3478-2AFA-07A3-66F26F30535B}"/>
              </a:ext>
            </a:extLst>
          </p:cNvPr>
          <p:cNvSpPr>
            <a:spLocks noGrp="1"/>
          </p:cNvSpPr>
          <p:nvPr>
            <p:ph idx="1"/>
          </p:nvPr>
        </p:nvSpPr>
        <p:spPr>
          <a:xfrm>
            <a:off x="838200" y="1825624"/>
            <a:ext cx="10515600" cy="4530725"/>
          </a:xfrm>
        </p:spPr>
        <p:txBody>
          <a:bodyPr>
            <a:normAutofit fontScale="92500" lnSpcReduction="20000"/>
          </a:bodyPr>
          <a:lstStyle/>
          <a:p>
            <a:r>
              <a:rPr lang="en-GB" dirty="0"/>
              <a:t>According to 18</a:t>
            </a:r>
            <a:r>
              <a:rPr lang="en-GB" baseline="30000" dirty="0"/>
              <a:t>th</a:t>
            </a:r>
            <a:r>
              <a:rPr lang="en-GB" dirty="0"/>
              <a:t> ICLS Resolution, child labour in an OOSCI analysis is:</a:t>
            </a:r>
          </a:p>
          <a:p>
            <a:pPr lvl="1"/>
            <a:r>
              <a:rPr lang="en-GB" sz="1700" b="0" i="0" u="none" strike="noStrike" baseline="0" dirty="0">
                <a:solidFill>
                  <a:srgbClr val="3F3F41"/>
                </a:solidFill>
              </a:rPr>
              <a:t>5 to 11-year-olds in economic activity </a:t>
            </a:r>
          </a:p>
          <a:p>
            <a:pPr lvl="1"/>
            <a:r>
              <a:rPr lang="en-GB" sz="1700" b="0" i="0" u="none" strike="noStrike" baseline="0" dirty="0">
                <a:solidFill>
                  <a:srgbClr val="3F3F41"/>
                </a:solidFill>
              </a:rPr>
              <a:t>12 to 14-year-olds in non-light (or ‘regular’) economic activity </a:t>
            </a:r>
          </a:p>
          <a:p>
            <a:pPr lvl="1"/>
            <a:r>
              <a:rPr lang="en-GB" sz="1700" b="0" i="0" u="none" strike="noStrike" baseline="0" dirty="0">
                <a:solidFill>
                  <a:srgbClr val="3F3F41"/>
                </a:solidFill>
              </a:rPr>
              <a:t>5 to 14-year-olds in hazardous unpaid household services </a:t>
            </a:r>
          </a:p>
          <a:p>
            <a:pPr lvl="1"/>
            <a:r>
              <a:rPr lang="en-GB" sz="1700" b="0" i="0" u="none" strike="noStrike" baseline="0" dirty="0">
                <a:solidFill>
                  <a:srgbClr val="3F3F41"/>
                </a:solidFill>
              </a:rPr>
              <a:t>15 to 17-year-olds working in economic activity for 43 or more hours per week.</a:t>
            </a:r>
          </a:p>
          <a:p>
            <a:r>
              <a:rPr lang="en-GB" dirty="0">
                <a:solidFill>
                  <a:srgbClr val="3F3F41"/>
                </a:solidFill>
              </a:rPr>
              <a:t>Additional profiles of interest:</a:t>
            </a:r>
          </a:p>
          <a:p>
            <a:pPr lvl="1"/>
            <a:r>
              <a:rPr lang="en-GB" sz="1700" b="0" i="0" u="none" strike="noStrike" baseline="0" dirty="0">
                <a:solidFill>
                  <a:srgbClr val="3F3F41"/>
                </a:solidFill>
              </a:rPr>
              <a:t>Young people aged 15-17 who are in employment, but not in child labour (i.e. engaged in hazardous forms of work) </a:t>
            </a:r>
          </a:p>
          <a:p>
            <a:pPr lvl="1"/>
            <a:r>
              <a:rPr lang="en-GB" sz="1700" dirty="0">
                <a:solidFill>
                  <a:srgbClr val="3F3F41"/>
                </a:solidFill>
              </a:rPr>
              <a:t>Y</a:t>
            </a:r>
            <a:r>
              <a:rPr lang="en-GB" sz="1700" b="0" i="0" u="none" strike="noStrike" baseline="0" dirty="0">
                <a:solidFill>
                  <a:srgbClr val="3F3F41"/>
                </a:solidFill>
              </a:rPr>
              <a:t>oung people who are neither in employment, education or training (NEET) (SDG 8.6.1)</a:t>
            </a:r>
          </a:p>
          <a:p>
            <a:r>
              <a:rPr lang="en-GB" dirty="0"/>
              <a:t>Annex D (ILO) provides a detailed guidance to develop a statistical profile of children in child labour and school participation.</a:t>
            </a:r>
          </a:p>
          <a:p>
            <a:pPr algn="l"/>
            <a:r>
              <a:rPr lang="en-GB" dirty="0"/>
              <a:t>Questions for analysis: </a:t>
            </a:r>
          </a:p>
          <a:p>
            <a:pPr lvl="1"/>
            <a:r>
              <a:rPr lang="en-GB" sz="1900" dirty="0"/>
              <a:t>W</a:t>
            </a:r>
            <a:r>
              <a:rPr lang="en-GB" sz="1900" b="0" i="0" u="none" strike="noStrike" baseline="0" dirty="0">
                <a:solidFill>
                  <a:srgbClr val="3F3F41"/>
                </a:solidFill>
              </a:rPr>
              <a:t>hat proportion of children is involved in child labour? To what degree do the child labour and out-of-school children populations overlap? </a:t>
            </a:r>
          </a:p>
          <a:p>
            <a:pPr lvl="1"/>
            <a:r>
              <a:rPr lang="en-GB" sz="1900" b="0" i="0" u="none" strike="noStrike" baseline="0" dirty="0">
                <a:solidFill>
                  <a:srgbClr val="3F3F41"/>
                </a:solidFill>
              </a:rPr>
              <a:t>What work activities do out-of-school children perform? </a:t>
            </a:r>
          </a:p>
          <a:p>
            <a:pPr lvl="1"/>
            <a:r>
              <a:rPr lang="en-GB" sz="1900" b="0" i="0" u="none" strike="noStrike" baseline="0" dirty="0">
                <a:solidFill>
                  <a:srgbClr val="3F3F41"/>
                </a:solidFill>
              </a:rPr>
              <a:t>Does child labour interfere with education? </a:t>
            </a:r>
          </a:p>
          <a:p>
            <a:pPr lvl="1"/>
            <a:r>
              <a:rPr lang="en-GB" sz="1900" b="0" i="0" u="none" strike="noStrike" baseline="0" dirty="0">
                <a:solidFill>
                  <a:srgbClr val="3F3F41"/>
                </a:solidFill>
              </a:rPr>
              <a:t>What are the household characteristics of children in child labour and out-of-school children? </a:t>
            </a:r>
          </a:p>
          <a:p>
            <a:pPr marL="0" indent="0">
              <a:buNone/>
            </a:pPr>
            <a:endParaRPr lang="en-GB" dirty="0"/>
          </a:p>
          <a:p>
            <a:endParaRPr lang="en-GB" dirty="0"/>
          </a:p>
        </p:txBody>
      </p:sp>
      <p:sp>
        <p:nvSpPr>
          <p:cNvPr id="4" name="Footer Placeholder 3">
            <a:extLst>
              <a:ext uri="{FF2B5EF4-FFF2-40B4-BE49-F238E27FC236}">
                <a16:creationId xmlns:a16="http://schemas.microsoft.com/office/drawing/2014/main" id="{6D151DB5-D327-1A6D-0D6A-3CC1DCB865B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4E0F7C-4141-A71C-4F27-D7CA7DA43390}"/>
              </a:ext>
            </a:extLst>
          </p:cNvPr>
          <p:cNvSpPr>
            <a:spLocks noGrp="1"/>
          </p:cNvSpPr>
          <p:nvPr>
            <p:ph type="sldNum" sz="quarter" idx="12"/>
          </p:nvPr>
        </p:nvSpPr>
        <p:spPr/>
        <p:txBody>
          <a:bodyPr/>
          <a:lstStyle/>
          <a:p>
            <a:fld id="{D429F7A4-7C4A-6148-A6AA-ED73C8AE3448}" type="slidenum">
              <a:rPr lang="en-US" altLang="en-US" smtClean="0"/>
              <a:pPr/>
              <a:t>28</a:t>
            </a:fld>
            <a:endParaRPr lang="en-US" altLang="en-US" dirty="0"/>
          </a:p>
        </p:txBody>
      </p:sp>
    </p:spTree>
    <p:extLst>
      <p:ext uri="{BB962C8B-B14F-4D97-AF65-F5344CB8AC3E}">
        <p14:creationId xmlns:p14="http://schemas.microsoft.com/office/powerpoint/2010/main" val="189321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EA1F-2BBD-7248-33D1-A3D1E84FBD7B}"/>
              </a:ext>
            </a:extLst>
          </p:cNvPr>
          <p:cNvSpPr>
            <a:spLocks noGrp="1"/>
          </p:cNvSpPr>
          <p:nvPr>
            <p:ph type="title"/>
          </p:nvPr>
        </p:nvSpPr>
        <p:spPr/>
        <p:txBody>
          <a:bodyPr/>
          <a:lstStyle/>
          <a:p>
            <a:r>
              <a:rPr lang="en-CA" dirty="0"/>
              <a:t>Children with Disabilities</a:t>
            </a:r>
          </a:p>
        </p:txBody>
      </p:sp>
      <p:sp>
        <p:nvSpPr>
          <p:cNvPr id="3" name="Content Placeholder 2">
            <a:extLst>
              <a:ext uri="{FF2B5EF4-FFF2-40B4-BE49-F238E27FC236}">
                <a16:creationId xmlns:a16="http://schemas.microsoft.com/office/drawing/2014/main" id="{57D0C7A5-5071-56D8-4242-723F1A13D115}"/>
              </a:ext>
            </a:extLst>
          </p:cNvPr>
          <p:cNvSpPr>
            <a:spLocks noGrp="1"/>
          </p:cNvSpPr>
          <p:nvPr>
            <p:ph idx="1"/>
          </p:nvPr>
        </p:nvSpPr>
        <p:spPr/>
        <p:txBody>
          <a:bodyPr>
            <a:normAutofit fontScale="92500" lnSpcReduction="10000"/>
          </a:bodyPr>
          <a:lstStyle/>
          <a:p>
            <a:r>
              <a:rPr lang="en-CA" dirty="0"/>
              <a:t>Reporting on disability: </a:t>
            </a:r>
          </a:p>
          <a:p>
            <a:pPr lvl="1"/>
            <a:r>
              <a:rPr lang="en-CA" dirty="0"/>
              <a:t>Children with disabilities may be ‘invisible out-of-school children’ due to stigma. </a:t>
            </a:r>
          </a:p>
          <a:p>
            <a:pPr lvl="1"/>
            <a:r>
              <a:rPr lang="en-CA" dirty="0"/>
              <a:t>Others may be ‘semi-invisible’ out-of-school children because they live in residential care institutions (not captured in household surveys or in EMIS as they do not attend Ministry of Education schools)</a:t>
            </a:r>
          </a:p>
          <a:p>
            <a:r>
              <a:rPr lang="en-CA" dirty="0"/>
              <a:t>Data on disability can be found in a variety of sources – each has specific considerations on definitions used, coverage and possibilities for disaggregated analysis.</a:t>
            </a:r>
          </a:p>
          <a:p>
            <a:pPr lvl="1"/>
            <a:r>
              <a:rPr lang="en-CA" dirty="0"/>
              <a:t>National population census; Household surveys; National disability surveys; Administrative data</a:t>
            </a:r>
          </a:p>
          <a:p>
            <a:r>
              <a:rPr lang="en-CA" dirty="0"/>
              <a:t>Important to disaggregate all 7DE indicators by disability, and if possible:</a:t>
            </a:r>
          </a:p>
          <a:p>
            <a:pPr lvl="1"/>
            <a:r>
              <a:rPr lang="en-CA" dirty="0"/>
              <a:t>By type of impairment/functional disabilities; by type of school or classroom (segregated vs. mainstream)</a:t>
            </a:r>
          </a:p>
          <a:p>
            <a:r>
              <a:rPr lang="en-CA" dirty="0"/>
              <a:t>Full details presented in Annex E</a:t>
            </a:r>
          </a:p>
          <a:p>
            <a:endParaRPr lang="en-CA" dirty="0"/>
          </a:p>
        </p:txBody>
      </p:sp>
      <p:sp>
        <p:nvSpPr>
          <p:cNvPr id="4" name="Footer Placeholder 3">
            <a:extLst>
              <a:ext uri="{FF2B5EF4-FFF2-40B4-BE49-F238E27FC236}">
                <a16:creationId xmlns:a16="http://schemas.microsoft.com/office/drawing/2014/main" id="{A2556EA6-E6D3-15F1-C290-EBF121DE609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E6A3ADE4-1783-0C1B-FCBA-AFDC0781B5C5}"/>
              </a:ext>
            </a:extLst>
          </p:cNvPr>
          <p:cNvSpPr>
            <a:spLocks noGrp="1"/>
          </p:cNvSpPr>
          <p:nvPr>
            <p:ph type="sldNum" sz="quarter" idx="12"/>
          </p:nvPr>
        </p:nvSpPr>
        <p:spPr/>
        <p:txBody>
          <a:bodyPr/>
          <a:lstStyle/>
          <a:p>
            <a:fld id="{D429F7A4-7C4A-6148-A6AA-ED73C8AE3448}" type="slidenum">
              <a:rPr lang="en-US" altLang="en-US" smtClean="0"/>
              <a:pPr/>
              <a:t>29</a:t>
            </a:fld>
            <a:endParaRPr lang="en-US" altLang="en-US" dirty="0"/>
          </a:p>
        </p:txBody>
      </p:sp>
    </p:spTree>
    <p:extLst>
      <p:ext uri="{BB962C8B-B14F-4D97-AF65-F5344CB8AC3E}">
        <p14:creationId xmlns:p14="http://schemas.microsoft.com/office/powerpoint/2010/main" val="53415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F015EFBC-1C1C-432B-8020-4EA079E7038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C2306F35-024B-E62E-D2D5-7C359F79D12C}"/>
              </a:ext>
            </a:extLst>
          </p:cNvPr>
          <p:cNvSpPr>
            <a:spLocks noGrp="1"/>
          </p:cNvSpPr>
          <p:nvPr>
            <p:ph type="title"/>
          </p:nvPr>
        </p:nvSpPr>
        <p:spPr/>
        <p:txBody>
          <a:bodyPr>
            <a:normAutofit/>
          </a:bodyPr>
          <a:lstStyle/>
          <a:p>
            <a:r>
              <a:rPr lang="en-US" dirty="0"/>
              <a:t>Opening Session</a:t>
            </a:r>
          </a:p>
        </p:txBody>
      </p:sp>
      <p:sp>
        <p:nvSpPr>
          <p:cNvPr id="4" name="Text Placeholder 3">
            <a:extLst>
              <a:ext uri="{FF2B5EF4-FFF2-40B4-BE49-F238E27FC236}">
                <a16:creationId xmlns:a16="http://schemas.microsoft.com/office/drawing/2014/main" id="{6C0EDD2F-7C7E-4F0C-E519-18D7B1BDAE50}"/>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3D87D072-B066-7D92-A224-8EC10A864649}"/>
              </a:ext>
            </a:extLst>
          </p:cNvPr>
          <p:cNvSpPr>
            <a:spLocks noGrp="1"/>
          </p:cNvSpPr>
          <p:nvPr>
            <p:ph type="body" sz="quarter" idx="12"/>
          </p:nvPr>
        </p:nvSpPr>
        <p:spPr/>
        <p:txBody>
          <a:bodyPr/>
          <a:lstStyle/>
          <a:p>
            <a:r>
              <a:rPr lang="en-US" dirty="0"/>
              <a:t>Opening remarks</a:t>
            </a:r>
          </a:p>
          <a:p>
            <a:r>
              <a:rPr lang="en-US" dirty="0"/>
              <a:t>Workshop objectives and review of agenda</a:t>
            </a:r>
          </a:p>
          <a:p>
            <a:r>
              <a:rPr lang="en-US" dirty="0"/>
              <a:t>Introduction of participants</a:t>
            </a:r>
          </a:p>
        </p:txBody>
      </p:sp>
      <p:sp>
        <p:nvSpPr>
          <p:cNvPr id="6" name="Text Placeholder 5">
            <a:extLst>
              <a:ext uri="{FF2B5EF4-FFF2-40B4-BE49-F238E27FC236}">
                <a16:creationId xmlns:a16="http://schemas.microsoft.com/office/drawing/2014/main" id="{B2DD5DC1-58B7-9E50-B928-4E8A2F2F46ED}"/>
              </a:ext>
            </a:extLst>
          </p:cNvPr>
          <p:cNvSpPr>
            <a:spLocks noGrp="1"/>
          </p:cNvSpPr>
          <p:nvPr>
            <p:ph type="body" sz="quarter" idx="13"/>
          </p:nvPr>
        </p:nvSpPr>
        <p:spPr/>
        <p:txBody>
          <a:bodyPr/>
          <a:lstStyle/>
          <a:p>
            <a:r>
              <a:rPr lang="en-CA" b="0" i="0" dirty="0">
                <a:solidFill>
                  <a:srgbClr val="1E1919"/>
                </a:solidFill>
                <a:effectLst/>
                <a:latin typeface="AtlasGrotesk"/>
              </a:rPr>
              <a:t>© UNICEF/UNI96265/MINGFANG</a:t>
            </a:r>
            <a:endParaRPr lang="en-US" dirty="0"/>
          </a:p>
        </p:txBody>
      </p:sp>
      <p:sp>
        <p:nvSpPr>
          <p:cNvPr id="7" name="Text Placeholder 6">
            <a:extLst>
              <a:ext uri="{FF2B5EF4-FFF2-40B4-BE49-F238E27FC236}">
                <a16:creationId xmlns:a16="http://schemas.microsoft.com/office/drawing/2014/main" id="{68C8C4A4-79BB-C825-BD6C-1FFC3411514D}"/>
              </a:ext>
            </a:extLst>
          </p:cNvPr>
          <p:cNvSpPr>
            <a:spLocks noGrp="1"/>
          </p:cNvSpPr>
          <p:nvPr>
            <p:ph type="body" sz="quarter" idx="14"/>
          </p:nvPr>
        </p:nvSpPr>
        <p:spPr/>
        <p:txBody>
          <a:bodyPr/>
          <a:lstStyle/>
          <a:p>
            <a:r>
              <a:rPr lang="en-US" dirty="0"/>
              <a:t>1</a:t>
            </a:r>
          </a:p>
        </p:txBody>
      </p:sp>
      <p:sp>
        <p:nvSpPr>
          <p:cNvPr id="8" name="Rectangle 7">
            <a:extLst>
              <a:ext uri="{FF2B5EF4-FFF2-40B4-BE49-F238E27FC236}">
                <a16:creationId xmlns:a16="http://schemas.microsoft.com/office/drawing/2014/main" id="{3A1A0B54-26BD-D40A-F964-D5DEFC8DAC2A}"/>
              </a:ext>
            </a:extLst>
          </p:cNvPr>
          <p:cNvSpPr/>
          <p:nvPr/>
        </p:nvSpPr>
        <p:spPr>
          <a:xfrm>
            <a:off x="0" y="697498"/>
            <a:ext cx="2213002" cy="1711405"/>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89FABF4-0DC1-DA1B-0ADB-CDDE1BB387F6}"/>
              </a:ext>
            </a:extLst>
          </p:cNvPr>
          <p:cNvCxnSpPr/>
          <p:nvPr/>
        </p:nvCxnSpPr>
        <p:spPr>
          <a:xfrm>
            <a:off x="61472" y="1050964"/>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35A38D-C059-C964-B414-C9D54CF4EE74}"/>
              </a:ext>
            </a:extLst>
          </p:cNvPr>
          <p:cNvSpPr txBox="1"/>
          <p:nvPr/>
        </p:nvSpPr>
        <p:spPr>
          <a:xfrm>
            <a:off x="0" y="743664"/>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3E65D3D7-F476-7D35-EEA4-A6344C04DD60}"/>
              </a:ext>
            </a:extLst>
          </p:cNvPr>
          <p:cNvSpPr txBox="1">
            <a:spLocks/>
          </p:cNvSpPr>
          <p:nvPr/>
        </p:nvSpPr>
        <p:spPr>
          <a:xfrm>
            <a:off x="61471" y="1081266"/>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Setting the scene: Opening remarks from [Name], [Organization]</a:t>
            </a:r>
          </a:p>
          <a:p>
            <a:r>
              <a:rPr lang="en-US" dirty="0"/>
              <a:t>What do we want to achieve in this workshop?</a:t>
            </a:r>
          </a:p>
          <a:p>
            <a:r>
              <a:rPr lang="en-US" dirty="0"/>
              <a:t>Meet participants</a:t>
            </a:r>
          </a:p>
        </p:txBody>
      </p:sp>
      <p:sp>
        <p:nvSpPr>
          <p:cNvPr id="12" name="Rectangle 11">
            <a:extLst>
              <a:ext uri="{FF2B5EF4-FFF2-40B4-BE49-F238E27FC236}">
                <a16:creationId xmlns:a16="http://schemas.microsoft.com/office/drawing/2014/main" id="{CA7E29C2-17AE-E0A3-5EE0-52BF49260805}"/>
              </a:ext>
            </a:extLst>
          </p:cNvPr>
          <p:cNvSpPr/>
          <p:nvPr/>
        </p:nvSpPr>
        <p:spPr>
          <a:xfrm>
            <a:off x="0" y="4369869"/>
            <a:ext cx="12192000" cy="2754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3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F0CD-9660-B269-6916-165A5B86A8B5}"/>
              </a:ext>
            </a:extLst>
          </p:cNvPr>
          <p:cNvSpPr>
            <a:spLocks noGrp="1"/>
          </p:cNvSpPr>
          <p:nvPr>
            <p:ph type="title"/>
          </p:nvPr>
        </p:nvSpPr>
        <p:spPr/>
        <p:txBody>
          <a:bodyPr>
            <a:normAutofit/>
          </a:bodyPr>
          <a:lstStyle/>
          <a:p>
            <a:r>
              <a:rPr lang="en-US" dirty="0"/>
              <a:t>Children from Specific Ethno-Linguistic Groups </a:t>
            </a:r>
            <a:endParaRPr lang="en-CA" dirty="0"/>
          </a:p>
        </p:txBody>
      </p:sp>
      <p:sp>
        <p:nvSpPr>
          <p:cNvPr id="3" name="Content Placeholder 2">
            <a:extLst>
              <a:ext uri="{FF2B5EF4-FFF2-40B4-BE49-F238E27FC236}">
                <a16:creationId xmlns:a16="http://schemas.microsoft.com/office/drawing/2014/main" id="{AE95DB58-4C1C-2213-EBB7-D44E903DF9CA}"/>
              </a:ext>
            </a:extLst>
          </p:cNvPr>
          <p:cNvSpPr>
            <a:spLocks noGrp="1"/>
          </p:cNvSpPr>
          <p:nvPr>
            <p:ph idx="1"/>
          </p:nvPr>
        </p:nvSpPr>
        <p:spPr>
          <a:xfrm>
            <a:off x="838199" y="1825625"/>
            <a:ext cx="10298373" cy="4351338"/>
          </a:xfrm>
        </p:spPr>
        <p:txBody>
          <a:bodyPr/>
          <a:lstStyle/>
          <a:p>
            <a:r>
              <a:rPr lang="en-CA" dirty="0"/>
              <a:t>Encompass a w</a:t>
            </a:r>
            <a:r>
              <a:rPr lang="en-US" b="0" i="0" u="none" strike="noStrike" baseline="0" dirty="0">
                <a:solidFill>
                  <a:srgbClr val="3F3F41"/>
                </a:solidFill>
              </a:rPr>
              <a:t>ide range of groups within a country who may have distinct linguistic, ethnic, cultural and/ or religious characteristics. </a:t>
            </a:r>
          </a:p>
          <a:p>
            <a:r>
              <a:rPr lang="en-US" i="1" dirty="0">
                <a:solidFill>
                  <a:srgbClr val="3F3F41"/>
                </a:solidFill>
              </a:rPr>
              <a:t>[Note: Add here relevant examples of such groups of children which could be relevant for the analysis]</a:t>
            </a:r>
            <a:endParaRPr lang="en-CA" i="1" dirty="0"/>
          </a:p>
          <a:p>
            <a:r>
              <a:rPr lang="en-CA" dirty="0"/>
              <a:t>Considerations for data and profiles analysis:</a:t>
            </a:r>
          </a:p>
          <a:p>
            <a:pPr lvl="1"/>
            <a:r>
              <a:rPr lang="en-CA" dirty="0"/>
              <a:t>May be invisible in data collection (data not collected)</a:t>
            </a:r>
          </a:p>
          <a:p>
            <a:pPr lvl="1"/>
            <a:r>
              <a:rPr lang="en-CA" dirty="0"/>
              <a:t>Existing data collected in different ways (self-report; language of household head) that require deeper assessment</a:t>
            </a:r>
          </a:p>
          <a:p>
            <a:pPr lvl="1"/>
            <a:r>
              <a:rPr lang="en-CA" dirty="0"/>
              <a:t>Disaggregation may be difficult if the group is small or disbursed, in sample surveys</a:t>
            </a:r>
          </a:p>
          <a:p>
            <a:pPr lvl="1"/>
            <a:r>
              <a:rPr lang="en-US" dirty="0">
                <a:solidFill>
                  <a:srgbClr val="3F3F41"/>
                </a:solidFill>
              </a:rPr>
              <a:t>Other </a:t>
            </a:r>
            <a:r>
              <a:rPr lang="en-US" b="0" i="0" u="none" strike="noStrike" baseline="0" dirty="0">
                <a:solidFill>
                  <a:srgbClr val="3F3F41"/>
                </a:solidFill>
              </a:rPr>
              <a:t>characteristics linked to education exclusion (e.g., sex, poverty) may compound educational disadvantage for these children. </a:t>
            </a:r>
          </a:p>
          <a:p>
            <a:r>
              <a:rPr lang="en-CA" dirty="0"/>
              <a:t>Full details presented in Annex F</a:t>
            </a:r>
          </a:p>
          <a:p>
            <a:endParaRPr lang="en-CA" dirty="0"/>
          </a:p>
        </p:txBody>
      </p:sp>
      <p:sp>
        <p:nvSpPr>
          <p:cNvPr id="4" name="Footer Placeholder 3">
            <a:extLst>
              <a:ext uri="{FF2B5EF4-FFF2-40B4-BE49-F238E27FC236}">
                <a16:creationId xmlns:a16="http://schemas.microsoft.com/office/drawing/2014/main" id="{B3FE36CC-E8B4-A6FA-F321-45A6D19D337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8822E47-2CDE-8BF4-666A-2D4C4D191A5E}"/>
              </a:ext>
            </a:extLst>
          </p:cNvPr>
          <p:cNvSpPr>
            <a:spLocks noGrp="1"/>
          </p:cNvSpPr>
          <p:nvPr>
            <p:ph type="sldNum" sz="quarter" idx="12"/>
          </p:nvPr>
        </p:nvSpPr>
        <p:spPr/>
        <p:txBody>
          <a:bodyPr/>
          <a:lstStyle/>
          <a:p>
            <a:fld id="{D429F7A4-7C4A-6148-A6AA-ED73C8AE3448}" type="slidenum">
              <a:rPr lang="en-US" altLang="en-US" smtClean="0"/>
              <a:pPr/>
              <a:t>30</a:t>
            </a:fld>
            <a:endParaRPr lang="en-US" altLang="en-US" dirty="0"/>
          </a:p>
        </p:txBody>
      </p:sp>
    </p:spTree>
    <p:extLst>
      <p:ext uri="{BB962C8B-B14F-4D97-AF65-F5344CB8AC3E}">
        <p14:creationId xmlns:p14="http://schemas.microsoft.com/office/powerpoint/2010/main" val="1987885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EEA7-F9C9-601A-86AE-EEF666A4F2DA}"/>
              </a:ext>
            </a:extLst>
          </p:cNvPr>
          <p:cNvSpPr>
            <a:spLocks noGrp="1"/>
          </p:cNvSpPr>
          <p:nvPr>
            <p:ph type="title"/>
          </p:nvPr>
        </p:nvSpPr>
        <p:spPr/>
        <p:txBody>
          <a:bodyPr/>
          <a:lstStyle/>
          <a:p>
            <a:r>
              <a:rPr lang="en-CA" dirty="0"/>
              <a:t>[Placeholder slide for additional priority profiles to include in analysis]</a:t>
            </a:r>
          </a:p>
        </p:txBody>
      </p:sp>
      <p:sp>
        <p:nvSpPr>
          <p:cNvPr id="3" name="Content Placeholder 2">
            <a:extLst>
              <a:ext uri="{FF2B5EF4-FFF2-40B4-BE49-F238E27FC236}">
                <a16:creationId xmlns:a16="http://schemas.microsoft.com/office/drawing/2014/main" id="{BA5980E8-5D9F-7A95-5706-48A855325153}"/>
              </a:ext>
            </a:extLst>
          </p:cNvPr>
          <p:cNvSpPr>
            <a:spLocks noGrp="1"/>
          </p:cNvSpPr>
          <p:nvPr>
            <p:ph idx="1"/>
          </p:nvPr>
        </p:nvSpPr>
        <p:spPr/>
        <p:txBody>
          <a:bodyPr/>
          <a:lstStyle/>
          <a:p>
            <a:r>
              <a:rPr lang="en-CA" dirty="0"/>
              <a:t>[Note: This slide can be used for country or region-specific priority groups of children the OOSCI team would like to include in the data and profiles chapter. This could include specific considerations for data availability, indicator calculation, and disaggregated analysis. For example:  </a:t>
            </a:r>
          </a:p>
          <a:p>
            <a:pPr lvl="1"/>
            <a:r>
              <a:rPr lang="en-CA" dirty="0"/>
              <a:t>Children in pastoral communities</a:t>
            </a:r>
          </a:p>
          <a:p>
            <a:pPr lvl="1"/>
            <a:r>
              <a:rPr lang="en-CA" dirty="0"/>
              <a:t>Orphans</a:t>
            </a:r>
          </a:p>
          <a:p>
            <a:pPr lvl="1"/>
            <a:r>
              <a:rPr lang="en-CA" dirty="0"/>
              <a:t>Homeless children </a:t>
            </a:r>
          </a:p>
          <a:p>
            <a:pPr lvl="1"/>
            <a:r>
              <a:rPr lang="en-CA" dirty="0"/>
              <a:t>Children enrolled in remote learning]</a:t>
            </a:r>
          </a:p>
        </p:txBody>
      </p:sp>
      <p:sp>
        <p:nvSpPr>
          <p:cNvPr id="4" name="Footer Placeholder 3">
            <a:extLst>
              <a:ext uri="{FF2B5EF4-FFF2-40B4-BE49-F238E27FC236}">
                <a16:creationId xmlns:a16="http://schemas.microsoft.com/office/drawing/2014/main" id="{B65F4BC6-D7FC-B90D-275B-D61C5B555883}"/>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40E1DCD7-1007-D475-9EDB-15CFF770CEFA}"/>
              </a:ext>
            </a:extLst>
          </p:cNvPr>
          <p:cNvSpPr>
            <a:spLocks noGrp="1"/>
          </p:cNvSpPr>
          <p:nvPr>
            <p:ph type="sldNum" sz="quarter" idx="12"/>
          </p:nvPr>
        </p:nvSpPr>
        <p:spPr/>
        <p:txBody>
          <a:bodyPr/>
          <a:lstStyle/>
          <a:p>
            <a:fld id="{D429F7A4-7C4A-6148-A6AA-ED73C8AE3448}" type="slidenum">
              <a:rPr lang="en-US" altLang="en-US" smtClean="0"/>
              <a:pPr/>
              <a:t>31</a:t>
            </a:fld>
            <a:endParaRPr lang="en-US" altLang="en-US" dirty="0"/>
          </a:p>
        </p:txBody>
      </p:sp>
    </p:spTree>
    <p:extLst>
      <p:ext uri="{BB962C8B-B14F-4D97-AF65-F5344CB8AC3E}">
        <p14:creationId xmlns:p14="http://schemas.microsoft.com/office/powerpoint/2010/main" val="758302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155344D4-822B-6C70-F23A-1BA7F15A22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738B507-D073-B903-ABEF-C3A5759FAA08}"/>
              </a:ext>
            </a:extLst>
          </p:cNvPr>
          <p:cNvSpPr>
            <a:spLocks noGrp="1"/>
          </p:cNvSpPr>
          <p:nvPr>
            <p:ph type="title"/>
          </p:nvPr>
        </p:nvSpPr>
        <p:spPr/>
        <p:txBody>
          <a:bodyPr>
            <a:normAutofit fontScale="90000"/>
          </a:bodyPr>
          <a:lstStyle/>
          <a:p>
            <a:r>
              <a:rPr lang="en-US" dirty="0"/>
              <a:t>Analysis of Risk of Dropping Out</a:t>
            </a:r>
          </a:p>
        </p:txBody>
      </p:sp>
      <p:sp>
        <p:nvSpPr>
          <p:cNvPr id="4" name="Text Placeholder 3">
            <a:extLst>
              <a:ext uri="{FF2B5EF4-FFF2-40B4-BE49-F238E27FC236}">
                <a16:creationId xmlns:a16="http://schemas.microsoft.com/office/drawing/2014/main" id="{B0D1DDEF-D25E-2CCA-FD70-8F35452A35AA}"/>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F12679FC-EF9A-5AED-6A32-1144408F5CD4}"/>
              </a:ext>
            </a:extLst>
          </p:cNvPr>
          <p:cNvSpPr>
            <a:spLocks noGrp="1"/>
          </p:cNvSpPr>
          <p:nvPr>
            <p:ph type="body" sz="quarter" idx="12"/>
          </p:nvPr>
        </p:nvSpPr>
        <p:spPr/>
        <p:txBody>
          <a:bodyPr/>
          <a:lstStyle/>
          <a:p>
            <a:pPr>
              <a:spcBef>
                <a:spcPts val="600"/>
              </a:spcBef>
            </a:pPr>
            <a:r>
              <a:rPr lang="en-US" dirty="0"/>
              <a:t>Analysis of known risk factors (ABCs of dropout) (4.2)</a:t>
            </a:r>
          </a:p>
          <a:p>
            <a:pPr>
              <a:spcBef>
                <a:spcPts val="600"/>
              </a:spcBef>
            </a:pPr>
            <a:r>
              <a:rPr lang="en-US" dirty="0"/>
              <a:t>Dropout risk (Annex H)</a:t>
            </a:r>
          </a:p>
          <a:p>
            <a:pPr>
              <a:spcBef>
                <a:spcPts val="600"/>
              </a:spcBef>
            </a:pPr>
            <a:r>
              <a:rPr lang="en-US" dirty="0"/>
              <a:t>Cumulative risk analysis (Annex I)</a:t>
            </a:r>
          </a:p>
          <a:p>
            <a:pPr>
              <a:spcBef>
                <a:spcPts val="600"/>
              </a:spcBef>
            </a:pPr>
            <a:r>
              <a:rPr lang="en-US" dirty="0"/>
              <a:t>Flow in and out of the schooling system (4.2)</a:t>
            </a:r>
          </a:p>
        </p:txBody>
      </p:sp>
      <p:sp>
        <p:nvSpPr>
          <p:cNvPr id="6" name="Text Placeholder 5">
            <a:extLst>
              <a:ext uri="{FF2B5EF4-FFF2-40B4-BE49-F238E27FC236}">
                <a16:creationId xmlns:a16="http://schemas.microsoft.com/office/drawing/2014/main" id="{CFCEDE59-16C8-C574-609A-313BF61FA4C3}"/>
              </a:ext>
            </a:extLst>
          </p:cNvPr>
          <p:cNvSpPr>
            <a:spLocks noGrp="1"/>
          </p:cNvSpPr>
          <p:nvPr>
            <p:ph type="body" sz="quarter" idx="13"/>
          </p:nvPr>
        </p:nvSpPr>
        <p:spPr/>
        <p:txBody>
          <a:bodyPr/>
          <a:lstStyle/>
          <a:p>
            <a:r>
              <a:rPr lang="en-CA" b="0" i="0" dirty="0">
                <a:solidFill>
                  <a:schemeClr val="tx2">
                    <a:lumMod val="75000"/>
                  </a:schemeClr>
                </a:solidFill>
                <a:effectLst/>
                <a:latin typeface="AtlasGrotesk"/>
              </a:rPr>
              <a:t>© UNICEF/UN0618450/BARUAH</a:t>
            </a:r>
            <a:endParaRPr lang="en-US" dirty="0">
              <a:solidFill>
                <a:schemeClr val="tx2">
                  <a:lumMod val="75000"/>
                </a:schemeClr>
              </a:solidFill>
            </a:endParaRPr>
          </a:p>
        </p:txBody>
      </p:sp>
      <p:sp>
        <p:nvSpPr>
          <p:cNvPr id="7" name="Text Placeholder 6">
            <a:extLst>
              <a:ext uri="{FF2B5EF4-FFF2-40B4-BE49-F238E27FC236}">
                <a16:creationId xmlns:a16="http://schemas.microsoft.com/office/drawing/2014/main" id="{E677A03E-3C64-323E-4EE8-906F4C8B0271}"/>
              </a:ext>
            </a:extLst>
          </p:cNvPr>
          <p:cNvSpPr>
            <a:spLocks noGrp="1"/>
          </p:cNvSpPr>
          <p:nvPr>
            <p:ph type="body" sz="quarter" idx="14"/>
          </p:nvPr>
        </p:nvSpPr>
        <p:spPr/>
        <p:txBody>
          <a:bodyPr/>
          <a:lstStyle/>
          <a:p>
            <a:r>
              <a:rPr lang="en-US" dirty="0"/>
              <a:t>5</a:t>
            </a:r>
          </a:p>
        </p:txBody>
      </p:sp>
      <p:sp>
        <p:nvSpPr>
          <p:cNvPr id="8" name="Rectangle 7">
            <a:extLst>
              <a:ext uri="{FF2B5EF4-FFF2-40B4-BE49-F238E27FC236}">
                <a16:creationId xmlns:a16="http://schemas.microsoft.com/office/drawing/2014/main" id="{9E5463D7-F408-EAE5-617E-F89EA5FDD7D5}"/>
              </a:ext>
            </a:extLst>
          </p:cNvPr>
          <p:cNvSpPr/>
          <p:nvPr/>
        </p:nvSpPr>
        <p:spPr>
          <a:xfrm>
            <a:off x="0" y="4389533"/>
            <a:ext cx="12192000" cy="27549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B1BABB-F47C-DB9B-6582-88CD9914D4F3}"/>
              </a:ext>
            </a:extLst>
          </p:cNvPr>
          <p:cNvSpPr/>
          <p:nvPr/>
        </p:nvSpPr>
        <p:spPr>
          <a:xfrm>
            <a:off x="-7938" y="426091"/>
            <a:ext cx="2213002" cy="2159792"/>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1DFABAC-F72C-6E2B-357B-A33046ED1E4D}"/>
              </a:ext>
            </a:extLst>
          </p:cNvPr>
          <p:cNvCxnSpPr/>
          <p:nvPr/>
        </p:nvCxnSpPr>
        <p:spPr>
          <a:xfrm>
            <a:off x="53534" y="779557"/>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8A986C9-64B8-FA5B-FF1F-8903024EF61C}"/>
              </a:ext>
            </a:extLst>
          </p:cNvPr>
          <p:cNvSpPr txBox="1"/>
          <p:nvPr/>
        </p:nvSpPr>
        <p:spPr>
          <a:xfrm>
            <a:off x="-7938" y="472257"/>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EA03A6D7-F2E3-2B56-1870-6DE6738CB981}"/>
              </a:ext>
            </a:extLst>
          </p:cNvPr>
          <p:cNvSpPr txBox="1">
            <a:spLocks/>
          </p:cNvSpPr>
          <p:nvPr/>
        </p:nvSpPr>
        <p:spPr>
          <a:xfrm>
            <a:off x="53533" y="807589"/>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levels of risk associated with a student dropping out? </a:t>
            </a:r>
          </a:p>
          <a:p>
            <a:r>
              <a:rPr lang="en-US" dirty="0"/>
              <a:t>What factors are considered when assessing risk level, and what are the ABC’s of dropout?</a:t>
            </a:r>
          </a:p>
          <a:p>
            <a:r>
              <a:rPr lang="en-US" dirty="0"/>
              <a:t>How can you analyze data to  </a:t>
            </a:r>
            <a:r>
              <a:rPr lang="en-CA" dirty="0"/>
              <a:t>identify exclusion points?</a:t>
            </a:r>
            <a:r>
              <a:rPr lang="en-US" dirty="0"/>
              <a:t> </a:t>
            </a:r>
          </a:p>
        </p:txBody>
      </p:sp>
    </p:spTree>
    <p:extLst>
      <p:ext uri="{BB962C8B-B14F-4D97-AF65-F5344CB8AC3E}">
        <p14:creationId xmlns:p14="http://schemas.microsoft.com/office/powerpoint/2010/main" val="1720566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9123-1F62-36FF-05A9-558A9383DE82}"/>
              </a:ext>
            </a:extLst>
          </p:cNvPr>
          <p:cNvSpPr>
            <a:spLocks noGrp="1"/>
          </p:cNvSpPr>
          <p:nvPr>
            <p:ph type="title"/>
          </p:nvPr>
        </p:nvSpPr>
        <p:spPr/>
        <p:txBody>
          <a:bodyPr/>
          <a:lstStyle/>
          <a:p>
            <a:r>
              <a:rPr lang="en-CA" dirty="0"/>
              <a:t>Children, Adolescents and Youth at Risk of Dropping Out</a:t>
            </a:r>
          </a:p>
        </p:txBody>
      </p:sp>
      <p:sp>
        <p:nvSpPr>
          <p:cNvPr id="4" name="Footer Placeholder 3">
            <a:extLst>
              <a:ext uri="{FF2B5EF4-FFF2-40B4-BE49-F238E27FC236}">
                <a16:creationId xmlns:a16="http://schemas.microsoft.com/office/drawing/2014/main" id="{7CFC4D79-5BB8-72B1-3CDB-BEDEDBBD994F}"/>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45F2925F-1F63-F82B-7781-B700D5F36948}"/>
              </a:ext>
            </a:extLst>
          </p:cNvPr>
          <p:cNvSpPr>
            <a:spLocks noGrp="1"/>
          </p:cNvSpPr>
          <p:nvPr>
            <p:ph type="sldNum" sz="quarter" idx="12"/>
          </p:nvPr>
        </p:nvSpPr>
        <p:spPr/>
        <p:txBody>
          <a:bodyPr/>
          <a:lstStyle/>
          <a:p>
            <a:fld id="{D429F7A4-7C4A-6148-A6AA-ED73C8AE3448}" type="slidenum">
              <a:rPr lang="en-US" altLang="en-US" smtClean="0"/>
              <a:pPr/>
              <a:t>33</a:t>
            </a:fld>
            <a:endParaRPr lang="en-US" altLang="en-US" dirty="0"/>
          </a:p>
        </p:txBody>
      </p:sp>
      <p:sp>
        <p:nvSpPr>
          <p:cNvPr id="8" name="TextBox 7">
            <a:extLst>
              <a:ext uri="{FF2B5EF4-FFF2-40B4-BE49-F238E27FC236}">
                <a16:creationId xmlns:a16="http://schemas.microsoft.com/office/drawing/2014/main" id="{0FBF1B00-24CE-F83B-6638-A5BA3C93212A}"/>
              </a:ext>
            </a:extLst>
          </p:cNvPr>
          <p:cNvSpPr txBox="1"/>
          <p:nvPr/>
        </p:nvSpPr>
        <p:spPr>
          <a:xfrm>
            <a:off x="838200" y="1767155"/>
            <a:ext cx="5840002" cy="4708981"/>
          </a:xfrm>
          <a:prstGeom prst="rect">
            <a:avLst/>
          </a:prstGeom>
          <a:noFill/>
        </p:spPr>
        <p:txBody>
          <a:bodyPr wrap="square" rtlCol="0">
            <a:spAutoFit/>
          </a:bodyPr>
          <a:lstStyle/>
          <a:p>
            <a:pPr marL="285750"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All students face some risk of dropping out of school before completion</a:t>
            </a:r>
          </a:p>
          <a:p>
            <a:pPr marL="285750"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OOSCI identifies varying levels of dropout risk based on age for grade and learning proficiency:</a:t>
            </a:r>
          </a:p>
          <a:p>
            <a:pPr marL="742950" lvl="1" indent="-285750">
              <a:buFont typeface="Arial" panose="020B0604020202020204" pitchFamily="34" charset="0"/>
              <a:buChar char="•"/>
            </a:pPr>
            <a:r>
              <a:rPr lang="en-CA" sz="2000" u="sng" dirty="0">
                <a:solidFill>
                  <a:schemeClr val="tx1">
                    <a:lumMod val="75000"/>
                    <a:lumOff val="25000"/>
                  </a:schemeClr>
                </a:solidFill>
                <a:latin typeface="Arial" panose="020B0604020202020204" pitchFamily="34" charset="0"/>
                <a:cs typeface="Arial" panose="020B0604020202020204" pitchFamily="34" charset="0"/>
              </a:rPr>
              <a:t>Low risk</a:t>
            </a:r>
            <a:r>
              <a:rPr lang="en-CA" sz="2000" dirty="0">
                <a:solidFill>
                  <a:schemeClr val="tx1">
                    <a:lumMod val="75000"/>
                    <a:lumOff val="25000"/>
                  </a:schemeClr>
                </a:solidFill>
                <a:latin typeface="Arial" panose="020B0604020202020204" pitchFamily="34" charset="0"/>
                <a:cs typeface="Arial" panose="020B0604020202020204" pitchFamily="34" charset="0"/>
              </a:rPr>
              <a:t>: Students at the official age for the grade and meeting minimum proficiency levels</a:t>
            </a:r>
          </a:p>
          <a:p>
            <a:pPr marL="742950" lvl="1" indent="-285750">
              <a:buFont typeface="Arial" panose="020B0604020202020204" pitchFamily="34" charset="0"/>
              <a:buChar char="•"/>
            </a:pPr>
            <a:r>
              <a:rPr lang="en-CA" sz="2000" u="sng" dirty="0">
                <a:solidFill>
                  <a:schemeClr val="tx1">
                    <a:lumMod val="75000"/>
                    <a:lumOff val="25000"/>
                  </a:schemeClr>
                </a:solidFill>
                <a:latin typeface="Arial" panose="020B0604020202020204" pitchFamily="34" charset="0"/>
                <a:cs typeface="Arial" panose="020B0604020202020204" pitchFamily="34" charset="0"/>
              </a:rPr>
              <a:t>Medium risk</a:t>
            </a:r>
            <a:r>
              <a:rPr lang="en-CA" sz="2000" dirty="0">
                <a:solidFill>
                  <a:schemeClr val="tx1">
                    <a:lumMod val="75000"/>
                    <a:lumOff val="25000"/>
                  </a:schemeClr>
                </a:solidFill>
                <a:latin typeface="Arial" panose="020B0604020202020204" pitchFamily="34" charset="0"/>
                <a:cs typeface="Arial" panose="020B0604020202020204" pitchFamily="34" charset="0"/>
              </a:rPr>
              <a:t>: Students up to 2 years overage </a:t>
            </a:r>
            <a:r>
              <a:rPr lang="en-CA" sz="2000" i="1" dirty="0">
                <a:solidFill>
                  <a:schemeClr val="tx1">
                    <a:lumMod val="75000"/>
                    <a:lumOff val="25000"/>
                  </a:schemeClr>
                </a:solidFill>
                <a:latin typeface="Arial" panose="020B0604020202020204" pitchFamily="34" charset="0"/>
                <a:cs typeface="Arial" panose="020B0604020202020204" pitchFamily="34" charset="0"/>
              </a:rPr>
              <a:t>and/or </a:t>
            </a:r>
            <a:r>
              <a:rPr lang="en-CA" sz="2000" dirty="0">
                <a:solidFill>
                  <a:schemeClr val="tx1">
                    <a:lumMod val="75000"/>
                    <a:lumOff val="25000"/>
                  </a:schemeClr>
                </a:solidFill>
                <a:latin typeface="Arial" panose="020B0604020202020204" pitchFamily="34" charset="0"/>
                <a:cs typeface="Arial" panose="020B0604020202020204" pitchFamily="34" charset="0"/>
              </a:rPr>
              <a:t>below minimum proficiency levels</a:t>
            </a:r>
          </a:p>
          <a:p>
            <a:pPr marL="742950" lvl="1" indent="-285750">
              <a:buFont typeface="Arial" panose="020B0604020202020204" pitchFamily="34" charset="0"/>
              <a:buChar char="•"/>
            </a:pPr>
            <a:r>
              <a:rPr lang="en-CA" sz="2000" u="sng" dirty="0">
                <a:solidFill>
                  <a:schemeClr val="tx1">
                    <a:lumMod val="75000"/>
                    <a:lumOff val="25000"/>
                  </a:schemeClr>
                </a:solidFill>
                <a:latin typeface="Arial" panose="020B0604020202020204" pitchFamily="34" charset="0"/>
                <a:cs typeface="Arial" panose="020B0604020202020204" pitchFamily="34" charset="0"/>
              </a:rPr>
              <a:t>High risk</a:t>
            </a:r>
            <a:r>
              <a:rPr lang="en-CA" sz="2000" dirty="0">
                <a:solidFill>
                  <a:schemeClr val="tx1">
                    <a:lumMod val="75000"/>
                    <a:lumOff val="25000"/>
                  </a:schemeClr>
                </a:solidFill>
                <a:latin typeface="Arial" panose="020B0604020202020204" pitchFamily="34" charset="0"/>
                <a:cs typeface="Arial" panose="020B0604020202020204" pitchFamily="34" charset="0"/>
              </a:rPr>
              <a:t>: Students up to 2 years overage </a:t>
            </a:r>
            <a:r>
              <a:rPr lang="en-CA" sz="2000" b="1" dirty="0">
                <a:solidFill>
                  <a:schemeClr val="tx1">
                    <a:lumMod val="75000"/>
                    <a:lumOff val="25000"/>
                  </a:schemeClr>
                </a:solidFill>
                <a:latin typeface="Arial" panose="020B0604020202020204" pitchFamily="34" charset="0"/>
                <a:cs typeface="Arial" panose="020B0604020202020204" pitchFamily="34" charset="0"/>
              </a:rPr>
              <a:t>and</a:t>
            </a:r>
            <a:r>
              <a:rPr lang="en-CA" sz="2000" dirty="0">
                <a:solidFill>
                  <a:schemeClr val="tx1">
                    <a:lumMod val="75000"/>
                    <a:lumOff val="25000"/>
                  </a:schemeClr>
                </a:solidFill>
                <a:latin typeface="Arial" panose="020B0604020202020204" pitchFamily="34" charset="0"/>
                <a:cs typeface="Arial" panose="020B0604020202020204" pitchFamily="34" charset="0"/>
              </a:rPr>
              <a:t> below minimum proficiency levels</a:t>
            </a:r>
          </a:p>
          <a:p>
            <a:r>
              <a:rPr lang="en-CA" sz="2000" i="1" dirty="0">
                <a:solidFill>
                  <a:schemeClr val="tx1">
                    <a:lumMod val="75000"/>
                    <a:lumOff val="25000"/>
                  </a:schemeClr>
                </a:solidFill>
                <a:latin typeface="Arial" panose="020B0604020202020204" pitchFamily="34" charset="0"/>
                <a:cs typeface="Arial" panose="020B0604020202020204" pitchFamily="34" charset="0"/>
              </a:rPr>
              <a:t>[Note: This classification could be modified based on country context]</a:t>
            </a:r>
          </a:p>
        </p:txBody>
      </p:sp>
      <p:pic>
        <p:nvPicPr>
          <p:cNvPr id="10" name="Content Placeholder 9" descr="A picture containing text, screenshot, font, rectangle&#10;&#10;Description automatically generated">
            <a:extLst>
              <a:ext uri="{FF2B5EF4-FFF2-40B4-BE49-F238E27FC236}">
                <a16:creationId xmlns:a16="http://schemas.microsoft.com/office/drawing/2014/main" id="{534DAF37-F37C-F161-12F0-09353DA5F9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8202" y="2059306"/>
            <a:ext cx="5513798" cy="2739388"/>
          </a:xfrm>
        </p:spPr>
      </p:pic>
    </p:spTree>
    <p:extLst>
      <p:ext uri="{BB962C8B-B14F-4D97-AF65-F5344CB8AC3E}">
        <p14:creationId xmlns:p14="http://schemas.microsoft.com/office/powerpoint/2010/main" val="299273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BF3A-F93B-20E3-5324-A08B9382E0CE}"/>
              </a:ext>
            </a:extLst>
          </p:cNvPr>
          <p:cNvSpPr>
            <a:spLocks noGrp="1"/>
          </p:cNvSpPr>
          <p:nvPr>
            <p:ph type="title"/>
          </p:nvPr>
        </p:nvSpPr>
        <p:spPr/>
        <p:txBody>
          <a:bodyPr>
            <a:normAutofit/>
          </a:bodyPr>
          <a:lstStyle/>
          <a:p>
            <a:r>
              <a:rPr lang="en-US" dirty="0"/>
              <a:t>Two Ways to Analyze Risk of Dropout (DE 4, 5 and 7)</a:t>
            </a:r>
            <a:endParaRPr lang="en-CA" dirty="0"/>
          </a:p>
        </p:txBody>
      </p:sp>
      <p:sp>
        <p:nvSpPr>
          <p:cNvPr id="4" name="Footer Placeholder 3">
            <a:extLst>
              <a:ext uri="{FF2B5EF4-FFF2-40B4-BE49-F238E27FC236}">
                <a16:creationId xmlns:a16="http://schemas.microsoft.com/office/drawing/2014/main" id="{745E97B1-5E52-977D-5311-0772DBB2BE00}"/>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6DD1C2FE-2A7E-122F-5730-C897786FE298}"/>
              </a:ext>
            </a:extLst>
          </p:cNvPr>
          <p:cNvSpPr>
            <a:spLocks noGrp="1"/>
          </p:cNvSpPr>
          <p:nvPr>
            <p:ph type="sldNum" sz="quarter" idx="12"/>
          </p:nvPr>
        </p:nvSpPr>
        <p:spPr/>
        <p:txBody>
          <a:bodyPr/>
          <a:lstStyle/>
          <a:p>
            <a:fld id="{D429F7A4-7C4A-6148-A6AA-ED73C8AE3448}" type="slidenum">
              <a:rPr lang="en-US" altLang="en-US" smtClean="0"/>
              <a:pPr/>
              <a:t>34</a:t>
            </a:fld>
            <a:endParaRPr lang="en-US" altLang="en-US" dirty="0"/>
          </a:p>
        </p:txBody>
      </p:sp>
      <p:sp>
        <p:nvSpPr>
          <p:cNvPr id="11" name="TextBox 10">
            <a:extLst>
              <a:ext uri="{FF2B5EF4-FFF2-40B4-BE49-F238E27FC236}">
                <a16:creationId xmlns:a16="http://schemas.microsoft.com/office/drawing/2014/main" id="{7061E513-858E-4CE7-3510-5D1733301E2A}"/>
              </a:ext>
            </a:extLst>
          </p:cNvPr>
          <p:cNvSpPr txBox="1"/>
          <p:nvPr/>
        </p:nvSpPr>
        <p:spPr>
          <a:xfrm>
            <a:off x="712074" y="1976805"/>
            <a:ext cx="5257800" cy="3785652"/>
          </a:xfrm>
          <a:prstGeom prst="rect">
            <a:avLst/>
          </a:prstGeom>
          <a:noFill/>
        </p:spPr>
        <p:txBody>
          <a:bodyPr wrap="square">
            <a:spAutoFit/>
          </a:bodyPr>
          <a:lstStyle/>
          <a:p>
            <a:pPr marL="285750" indent="-285750">
              <a:buFont typeface="Arial" panose="020B0604020202020204" pitchFamily="34" charset="0"/>
              <a:buChar char="•"/>
            </a:pPr>
            <a:r>
              <a:rPr lang="en-CA" sz="2000" b="1" dirty="0">
                <a:solidFill>
                  <a:schemeClr val="tx1">
                    <a:lumMod val="75000"/>
                    <a:lumOff val="25000"/>
                  </a:schemeClr>
                </a:solidFill>
                <a:latin typeface="Arial" panose="020B0604020202020204" pitchFamily="34" charset="0"/>
                <a:cs typeface="Arial" panose="020B0604020202020204" pitchFamily="34" charset="0"/>
              </a:rPr>
              <a:t>Method 1: </a:t>
            </a:r>
            <a:r>
              <a:rPr lang="en-CA" sz="2000" dirty="0">
                <a:solidFill>
                  <a:schemeClr val="tx1">
                    <a:lumMod val="75000"/>
                    <a:lumOff val="25000"/>
                  </a:schemeClr>
                </a:solidFill>
                <a:latin typeface="Arial" panose="020B0604020202020204" pitchFamily="34" charset="0"/>
                <a:cs typeface="Arial" panose="020B0604020202020204" pitchFamily="34" charset="0"/>
              </a:rPr>
              <a:t>Analysis of known risk factors</a:t>
            </a:r>
          </a:p>
          <a:p>
            <a:endParaRPr lang="en-CA" sz="2000" b="1"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Identify risk factors linked to dropout (ex. overage enrolment, poor academic achievement) and calculate the percentage of currently enrolled students with that risk factor</a:t>
            </a:r>
          </a:p>
          <a:p>
            <a:pPr marL="742950" lvl="1"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Stata code in </a:t>
            </a:r>
            <a:r>
              <a:rPr lang="en-CA" sz="2000" b="1" dirty="0">
                <a:solidFill>
                  <a:schemeClr val="tx1">
                    <a:lumMod val="75000"/>
                    <a:lumOff val="25000"/>
                  </a:schemeClr>
                </a:solidFill>
                <a:latin typeface="Arial" panose="020B0604020202020204" pitchFamily="34" charset="0"/>
                <a:cs typeface="Arial" panose="020B0604020202020204" pitchFamily="34" charset="0"/>
              </a:rPr>
              <a:t>Annex H </a:t>
            </a:r>
            <a:r>
              <a:rPr lang="en-CA" sz="2000" dirty="0">
                <a:solidFill>
                  <a:schemeClr val="tx1">
                    <a:lumMod val="75000"/>
                    <a:lumOff val="25000"/>
                  </a:schemeClr>
                </a:solidFill>
                <a:latin typeface="Arial" panose="020B0604020202020204" pitchFamily="34" charset="0"/>
                <a:cs typeface="Arial" panose="020B0604020202020204" pitchFamily="34" charset="0"/>
              </a:rPr>
              <a:t>to calculate share of children 2+ years overage for grade (see next slide)</a:t>
            </a:r>
          </a:p>
          <a:p>
            <a:pPr marL="742950" lvl="1"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Threshold can be adapted based on country context</a:t>
            </a:r>
          </a:p>
        </p:txBody>
      </p:sp>
      <p:grpSp>
        <p:nvGrpSpPr>
          <p:cNvPr id="13" name="Group 12">
            <a:extLst>
              <a:ext uri="{FF2B5EF4-FFF2-40B4-BE49-F238E27FC236}">
                <a16:creationId xmlns:a16="http://schemas.microsoft.com/office/drawing/2014/main" id="{592A3260-75CE-FFDC-95AF-AAD480F3B893}"/>
              </a:ext>
            </a:extLst>
          </p:cNvPr>
          <p:cNvGrpSpPr/>
          <p:nvPr/>
        </p:nvGrpSpPr>
        <p:grpSpPr>
          <a:xfrm>
            <a:off x="6858003" y="1690688"/>
            <a:ext cx="5074355" cy="4492491"/>
            <a:chOff x="976391" y="2115519"/>
            <a:chExt cx="3587860" cy="1561913"/>
          </a:xfrm>
        </p:grpSpPr>
        <p:sp>
          <p:nvSpPr>
            <p:cNvPr id="14" name="Rectangle 13">
              <a:extLst>
                <a:ext uri="{FF2B5EF4-FFF2-40B4-BE49-F238E27FC236}">
                  <a16:creationId xmlns:a16="http://schemas.microsoft.com/office/drawing/2014/main" id="{EDB31664-BE6C-737C-99F3-D00845B3598C}"/>
                </a:ext>
              </a:extLst>
            </p:cNvPr>
            <p:cNvSpPr/>
            <p:nvPr/>
          </p:nvSpPr>
          <p:spPr>
            <a:xfrm>
              <a:off x="976393" y="2115519"/>
              <a:ext cx="3587858" cy="1561913"/>
            </a:xfrm>
            <a:prstGeom prst="rect">
              <a:avLst/>
            </a:prstGeom>
            <a:solidFill>
              <a:srgbClr val="374EA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CFF768-A116-780C-A970-FD73FB5DDE0D}"/>
                </a:ext>
              </a:extLst>
            </p:cNvPr>
            <p:cNvSpPr txBox="1"/>
            <p:nvPr/>
          </p:nvSpPr>
          <p:spPr>
            <a:xfrm>
              <a:off x="976392" y="2115519"/>
              <a:ext cx="3587857" cy="416173"/>
            </a:xfrm>
            <a:prstGeom prst="rect">
              <a:avLst/>
            </a:prstGeom>
            <a:noFill/>
          </p:spPr>
          <p:txBody>
            <a:bodyPr wrap="square" rtlCol="0">
              <a:spAutoFit/>
            </a:bodyPr>
            <a:lstStyle/>
            <a:p>
              <a:r>
                <a:rPr lang="en-US" dirty="0">
                  <a:solidFill>
                    <a:srgbClr val="374EA2"/>
                  </a:solidFill>
                  <a:latin typeface="Aleo" panose="020F0502020204030203" pitchFamily="34" charset="77"/>
                </a:rPr>
                <a:t>ABCs of school dropout</a:t>
              </a:r>
            </a:p>
            <a:p>
              <a:r>
                <a:rPr lang="en-US" dirty="0">
                  <a:solidFill>
                    <a:schemeClr val="tx1">
                      <a:lumMod val="75000"/>
                      <a:lumOff val="25000"/>
                    </a:schemeClr>
                  </a:solidFill>
                  <a:latin typeface="Aleo Light" panose="020F0302020204030203" pitchFamily="34" charset="77"/>
                </a:rPr>
                <a:t>Summary of Box 4.2 (Operational Manual)</a:t>
              </a:r>
            </a:p>
          </p:txBody>
        </p:sp>
        <p:sp>
          <p:nvSpPr>
            <p:cNvPr id="16" name="TextBox 15">
              <a:extLst>
                <a:ext uri="{FF2B5EF4-FFF2-40B4-BE49-F238E27FC236}">
                  <a16:creationId xmlns:a16="http://schemas.microsoft.com/office/drawing/2014/main" id="{1A8F149F-1DB4-A14B-768D-95569D19AD8F}"/>
                </a:ext>
              </a:extLst>
            </p:cNvPr>
            <p:cNvSpPr txBox="1"/>
            <p:nvPr/>
          </p:nvSpPr>
          <p:spPr>
            <a:xfrm>
              <a:off x="976391" y="2411778"/>
              <a:ext cx="3587858" cy="1235911"/>
            </a:xfrm>
            <a:prstGeom prst="rect">
              <a:avLst/>
            </a:prstGeom>
            <a:noFill/>
          </p:spPr>
          <p:txBody>
            <a:bodyPr wrap="square" rtlCol="0">
              <a:spAutoFit/>
            </a:bodyPr>
            <a:lstStyle/>
            <a:p>
              <a:r>
                <a:rPr lang="en-GB" dirty="0">
                  <a:solidFill>
                    <a:schemeClr val="tx1">
                      <a:lumMod val="75000"/>
                      <a:lumOff val="25000"/>
                    </a:schemeClr>
                  </a:solidFill>
                  <a:latin typeface="Arial" panose="020B0604020202020204" pitchFamily="34" charset="0"/>
                  <a:cs typeface="Arial" panose="020B0604020202020204" pitchFamily="34" charset="0"/>
                </a:rPr>
                <a:t>Three risk factors of disengagement from school: easily observable measures at school level for individual students:</a:t>
              </a:r>
            </a:p>
            <a:p>
              <a:endParaRPr lang="en-GB" dirty="0">
                <a:solidFill>
                  <a:schemeClr val="tx1">
                    <a:lumMod val="75000"/>
                    <a:lumOff val="25000"/>
                  </a:schemeClr>
                </a:solidFill>
                <a:latin typeface="Arial" panose="020B0604020202020204" pitchFamily="34" charset="0"/>
                <a:cs typeface="Arial" panose="020B0604020202020204" pitchFamily="34" charset="0"/>
              </a:endParaRPr>
            </a:p>
            <a:p>
              <a:pPr algn="ctr">
                <a:lnSpc>
                  <a:spcPct val="150000"/>
                </a:lnSpc>
              </a:pPr>
              <a:r>
                <a:rPr lang="en-GB" b="1" u="sng" dirty="0">
                  <a:solidFill>
                    <a:schemeClr val="tx1">
                      <a:lumMod val="75000"/>
                      <a:lumOff val="25000"/>
                    </a:schemeClr>
                  </a:solidFill>
                  <a:latin typeface="Arial" panose="020B0604020202020204" pitchFamily="34" charset="0"/>
                  <a:cs typeface="Arial" panose="020B0604020202020204" pitchFamily="34" charset="0"/>
                </a:rPr>
                <a:t>A</a:t>
              </a:r>
              <a:r>
                <a:rPr lang="en-GB" b="1" dirty="0">
                  <a:solidFill>
                    <a:schemeClr val="tx1">
                      <a:lumMod val="75000"/>
                      <a:lumOff val="25000"/>
                    </a:schemeClr>
                  </a:solidFill>
                  <a:latin typeface="Arial" panose="020B0604020202020204" pitchFamily="34" charset="0"/>
                  <a:cs typeface="Arial" panose="020B0604020202020204" pitchFamily="34" charset="0"/>
                </a:rPr>
                <a:t>cademic achievement</a:t>
              </a:r>
            </a:p>
            <a:p>
              <a:pPr algn="ctr">
                <a:lnSpc>
                  <a:spcPct val="150000"/>
                </a:lnSpc>
              </a:pPr>
              <a:r>
                <a:rPr lang="en-GB" b="1" u="sng" dirty="0">
                  <a:solidFill>
                    <a:schemeClr val="tx1">
                      <a:lumMod val="75000"/>
                      <a:lumOff val="25000"/>
                    </a:schemeClr>
                  </a:solidFill>
                  <a:latin typeface="Arial" panose="020B0604020202020204" pitchFamily="34" charset="0"/>
                  <a:cs typeface="Arial" panose="020B0604020202020204" pitchFamily="34" charset="0"/>
                </a:rPr>
                <a:t>B</a:t>
              </a:r>
              <a:r>
                <a:rPr lang="en-GB" b="1" dirty="0">
                  <a:solidFill>
                    <a:schemeClr val="tx1">
                      <a:lumMod val="75000"/>
                      <a:lumOff val="25000"/>
                    </a:schemeClr>
                  </a:solidFill>
                  <a:latin typeface="Arial" panose="020B0604020202020204" pitchFamily="34" charset="0"/>
                  <a:cs typeface="Arial" panose="020B0604020202020204" pitchFamily="34" charset="0"/>
                </a:rPr>
                <a:t>ehaviour problems</a:t>
              </a:r>
            </a:p>
            <a:p>
              <a:pPr algn="ctr">
                <a:lnSpc>
                  <a:spcPct val="150000"/>
                </a:lnSpc>
              </a:pPr>
              <a:r>
                <a:rPr lang="en-GB" b="1" u="sng" dirty="0">
                  <a:solidFill>
                    <a:schemeClr val="tx1">
                      <a:lumMod val="75000"/>
                      <a:lumOff val="25000"/>
                    </a:schemeClr>
                  </a:solidFill>
                  <a:latin typeface="Arial" panose="020B0604020202020204" pitchFamily="34" charset="0"/>
                  <a:cs typeface="Arial" panose="020B0604020202020204" pitchFamily="34" charset="0"/>
                </a:rPr>
                <a:t>C</a:t>
              </a:r>
              <a:r>
                <a:rPr lang="en-GB" b="1" dirty="0">
                  <a:solidFill>
                    <a:schemeClr val="tx1">
                      <a:lumMod val="75000"/>
                      <a:lumOff val="25000"/>
                    </a:schemeClr>
                  </a:solidFill>
                  <a:latin typeface="Arial" panose="020B0604020202020204" pitchFamily="34" charset="0"/>
                  <a:cs typeface="Arial" panose="020B0604020202020204" pitchFamily="34" charset="0"/>
                </a:rPr>
                <a:t>hronic absenteeism</a:t>
              </a:r>
            </a:p>
            <a:p>
              <a:pPr algn="ctr"/>
              <a:endParaRPr lang="en-GB" b="1" dirty="0">
                <a:solidFill>
                  <a:schemeClr val="tx1">
                    <a:lumMod val="75000"/>
                    <a:lumOff val="25000"/>
                  </a:schemeClr>
                </a:solidFill>
                <a:latin typeface="Arial" panose="020B0604020202020204" pitchFamily="34" charset="0"/>
                <a:cs typeface="Arial" panose="020B0604020202020204" pitchFamily="34" charset="0"/>
              </a:endParaRPr>
            </a:p>
            <a:p>
              <a:r>
                <a:rPr lang="en-GB" dirty="0">
                  <a:solidFill>
                    <a:schemeClr val="tx1">
                      <a:lumMod val="75000"/>
                      <a:lumOff val="25000"/>
                    </a:schemeClr>
                  </a:solidFill>
                  <a:latin typeface="Arial" panose="020B0604020202020204" pitchFamily="34" charset="0"/>
                  <a:cs typeface="Arial" panose="020B0604020202020204" pitchFamily="34" charset="0"/>
                </a:rPr>
                <a:t>More information on definitions, measurement and calculation of dropout risk in </a:t>
              </a:r>
              <a:r>
                <a:rPr lang="en-GB" b="1" dirty="0">
                  <a:solidFill>
                    <a:schemeClr val="tx1">
                      <a:lumMod val="75000"/>
                      <a:lumOff val="25000"/>
                    </a:schemeClr>
                  </a:solidFill>
                  <a:latin typeface="Arial" panose="020B0604020202020204" pitchFamily="34" charset="0"/>
                  <a:cs typeface="Arial" panose="020B0604020202020204" pitchFamily="34" charset="0"/>
                </a:rPr>
                <a:t>Annex B </a:t>
              </a:r>
              <a:r>
                <a:rPr lang="en-GB" dirty="0">
                  <a:solidFill>
                    <a:schemeClr val="tx1">
                      <a:lumMod val="75000"/>
                      <a:lumOff val="25000"/>
                    </a:schemeClr>
                  </a:solidFill>
                  <a:latin typeface="Arial" panose="020B0604020202020204" pitchFamily="34" charset="0"/>
                  <a:cs typeface="Arial" panose="020B0604020202020204" pitchFamily="34" charset="0"/>
                </a:rPr>
                <a:t>and </a:t>
              </a:r>
              <a:r>
                <a:rPr lang="en-GB" i="1" dirty="0">
                  <a:solidFill>
                    <a:schemeClr val="tx1">
                      <a:lumMod val="75000"/>
                      <a:lumOff val="25000"/>
                    </a:schemeClr>
                  </a:solidFill>
                  <a:latin typeface="Arial" panose="020B0604020202020204" pitchFamily="34" charset="0"/>
                  <a:cs typeface="Arial" panose="020B0604020202020204" pitchFamily="34" charset="0"/>
                </a:rPr>
                <a:t>Monitoring Education Participation.</a:t>
              </a:r>
            </a:p>
          </p:txBody>
        </p:sp>
      </p:grpSp>
    </p:spTree>
    <p:extLst>
      <p:ext uri="{BB962C8B-B14F-4D97-AF65-F5344CB8AC3E}">
        <p14:creationId xmlns:p14="http://schemas.microsoft.com/office/powerpoint/2010/main" val="413167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BE77-C87D-880A-AD45-CFACF56CA02B}"/>
              </a:ext>
            </a:extLst>
          </p:cNvPr>
          <p:cNvSpPr>
            <a:spLocks noGrp="1"/>
          </p:cNvSpPr>
          <p:nvPr>
            <p:ph type="title"/>
          </p:nvPr>
        </p:nvSpPr>
        <p:spPr/>
        <p:txBody>
          <a:bodyPr/>
          <a:lstStyle/>
          <a:p>
            <a:r>
              <a:rPr lang="en-US" dirty="0"/>
              <a:t>Two Ways to Analyze Risk of Dropout (DE 4, 5 and 7)</a:t>
            </a:r>
            <a:endParaRPr lang="en-CA" dirty="0"/>
          </a:p>
        </p:txBody>
      </p:sp>
      <p:sp>
        <p:nvSpPr>
          <p:cNvPr id="4" name="Footer Placeholder 3">
            <a:extLst>
              <a:ext uri="{FF2B5EF4-FFF2-40B4-BE49-F238E27FC236}">
                <a16:creationId xmlns:a16="http://schemas.microsoft.com/office/drawing/2014/main" id="{E0D734A1-B505-C44C-24CC-68836FA0911A}"/>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F8973428-466C-729B-98C9-CDDC3D7A9F93}"/>
              </a:ext>
            </a:extLst>
          </p:cNvPr>
          <p:cNvSpPr>
            <a:spLocks noGrp="1"/>
          </p:cNvSpPr>
          <p:nvPr>
            <p:ph type="sldNum" sz="quarter" idx="12"/>
          </p:nvPr>
        </p:nvSpPr>
        <p:spPr/>
        <p:txBody>
          <a:bodyPr/>
          <a:lstStyle/>
          <a:p>
            <a:fld id="{D429F7A4-7C4A-6148-A6AA-ED73C8AE3448}" type="slidenum">
              <a:rPr lang="en-US" altLang="en-US" smtClean="0"/>
              <a:pPr/>
              <a:t>35</a:t>
            </a:fld>
            <a:endParaRPr lang="en-US" altLang="en-US" dirty="0"/>
          </a:p>
        </p:txBody>
      </p:sp>
      <p:sp>
        <p:nvSpPr>
          <p:cNvPr id="6" name="Content Placeholder 5">
            <a:extLst>
              <a:ext uri="{FF2B5EF4-FFF2-40B4-BE49-F238E27FC236}">
                <a16:creationId xmlns:a16="http://schemas.microsoft.com/office/drawing/2014/main" id="{05F5D192-EBCA-DC1A-3EFA-0B2314DA213E}"/>
              </a:ext>
            </a:extLst>
          </p:cNvPr>
          <p:cNvSpPr txBox="1">
            <a:spLocks noGrp="1"/>
          </p:cNvSpPr>
          <p:nvPr>
            <p:ph idx="1"/>
          </p:nvPr>
        </p:nvSpPr>
        <p:spPr>
          <a:xfrm>
            <a:off x="838200" y="1825625"/>
            <a:ext cx="6208986" cy="4031360"/>
          </a:xfrm>
          <a:prstGeom prst="rect">
            <a:avLst/>
          </a:prstGeom>
          <a:noFill/>
        </p:spPr>
        <p:txBody>
          <a:bodyPr wrap="square">
            <a:spAutoFit/>
          </a:bodyPr>
          <a:lstStyle/>
          <a:p>
            <a:pPr marL="285750" indent="-285750">
              <a:buFont typeface="Arial" panose="020B0604020202020204" pitchFamily="34" charset="0"/>
              <a:buChar char="•"/>
            </a:pPr>
            <a:r>
              <a:rPr lang="en-CA" b="1" dirty="0">
                <a:solidFill>
                  <a:schemeClr val="tx1">
                    <a:lumMod val="75000"/>
                    <a:lumOff val="25000"/>
                  </a:schemeClr>
                </a:solidFill>
                <a:latin typeface="Arial" panose="020B0604020202020204" pitchFamily="34" charset="0"/>
                <a:cs typeface="Arial" panose="020B0604020202020204" pitchFamily="34" charset="0"/>
              </a:rPr>
              <a:t>Method 2: </a:t>
            </a:r>
            <a:r>
              <a:rPr lang="en-CA" dirty="0">
                <a:solidFill>
                  <a:schemeClr val="tx1">
                    <a:lumMod val="75000"/>
                    <a:lumOff val="25000"/>
                  </a:schemeClr>
                </a:solidFill>
                <a:latin typeface="Arial" panose="020B0604020202020204" pitchFamily="34" charset="0"/>
                <a:cs typeface="Arial" panose="020B0604020202020204" pitchFamily="34" charset="0"/>
              </a:rPr>
              <a:t>Calculation of dropout risk using two years of school attendance data</a:t>
            </a:r>
          </a:p>
          <a:p>
            <a:pPr marL="0" indent="0">
              <a:buNone/>
            </a:pPr>
            <a:endParaRPr lang="en-CA"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CA" dirty="0">
                <a:solidFill>
                  <a:schemeClr val="tx1">
                    <a:lumMod val="75000"/>
                    <a:lumOff val="25000"/>
                  </a:schemeClr>
                </a:solidFill>
                <a:latin typeface="Arial" panose="020B0604020202020204" pitchFamily="34" charset="0"/>
                <a:cs typeface="Arial" panose="020B0604020202020204" pitchFamily="34" charset="0"/>
              </a:rPr>
              <a:t>Reconstructed cohort method</a:t>
            </a:r>
          </a:p>
          <a:p>
            <a:pPr marL="742950" lvl="1" indent="-285750">
              <a:buFont typeface="Arial" panose="020B0604020202020204" pitchFamily="34" charset="0"/>
              <a:buChar char="•"/>
            </a:pPr>
            <a:r>
              <a:rPr lang="en-CA" dirty="0"/>
              <a:t>U</a:t>
            </a:r>
            <a:r>
              <a:rPr lang="en-CA" dirty="0">
                <a:solidFill>
                  <a:schemeClr val="tx1">
                    <a:lumMod val="75000"/>
                    <a:lumOff val="25000"/>
                  </a:schemeClr>
                </a:solidFill>
                <a:latin typeface="Arial" panose="020B0604020202020204" pitchFamily="34" charset="0"/>
                <a:cs typeface="Arial" panose="020B0604020202020204" pitchFamily="34" charset="0"/>
              </a:rPr>
              <a:t>sing household survey data, Stata code in </a:t>
            </a:r>
            <a:r>
              <a:rPr lang="en-CA" b="1" dirty="0">
                <a:solidFill>
                  <a:schemeClr val="tx1">
                    <a:lumMod val="75000"/>
                    <a:lumOff val="25000"/>
                  </a:schemeClr>
                </a:solidFill>
                <a:latin typeface="Arial" panose="020B0604020202020204" pitchFamily="34" charset="0"/>
                <a:cs typeface="Arial" panose="020B0604020202020204" pitchFamily="34" charset="0"/>
              </a:rPr>
              <a:t>Annex H </a:t>
            </a:r>
            <a:r>
              <a:rPr lang="en-CA" dirty="0">
                <a:solidFill>
                  <a:schemeClr val="tx1">
                    <a:lumMod val="75000"/>
                    <a:lumOff val="25000"/>
                  </a:schemeClr>
                </a:solidFill>
                <a:latin typeface="Arial" panose="020B0604020202020204" pitchFamily="34" charset="0"/>
                <a:cs typeface="Arial" panose="020B0604020202020204" pitchFamily="34" charset="0"/>
              </a:rPr>
              <a:t>data to calculate share of primary students who dropped out:</a:t>
            </a:r>
          </a:p>
          <a:p>
            <a:pPr marL="1200150" lvl="2"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Before primary completion</a:t>
            </a:r>
          </a:p>
          <a:p>
            <a:pPr marL="1200150" lvl="2" indent="-285750">
              <a:buFont typeface="Arial" panose="020B0604020202020204" pitchFamily="34" charset="0"/>
              <a:buChar char="•"/>
            </a:pPr>
            <a:r>
              <a:rPr lang="en-CA" sz="2000" dirty="0">
                <a:solidFill>
                  <a:schemeClr val="tx1">
                    <a:lumMod val="75000"/>
                    <a:lumOff val="25000"/>
                  </a:schemeClr>
                </a:solidFill>
                <a:latin typeface="Arial" panose="020B0604020202020204" pitchFamily="34" charset="0"/>
                <a:cs typeface="Arial" panose="020B0604020202020204" pitchFamily="34" charset="0"/>
              </a:rPr>
              <a:t>After primary completion (did not transition)</a:t>
            </a:r>
          </a:p>
          <a:p>
            <a:pPr marL="742950" lvl="1" indent="-285750"/>
            <a:r>
              <a:rPr lang="en-CA" dirty="0"/>
              <a:t>Annex H code will produce data for a table similar to Table 4.2</a:t>
            </a:r>
            <a:endParaRPr lang="en-CA"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71F58AD-C6E6-7D5D-E1CB-7326FFA56A2F}"/>
              </a:ext>
            </a:extLst>
          </p:cNvPr>
          <p:cNvPicPr>
            <a:picLocks noChangeAspect="1"/>
          </p:cNvPicPr>
          <p:nvPr/>
        </p:nvPicPr>
        <p:blipFill rotWithShape="1">
          <a:blip r:embed="rId2"/>
          <a:srcRect l="43319" t="20688" r="18017" b="11035"/>
          <a:stretch/>
        </p:blipFill>
        <p:spPr>
          <a:xfrm>
            <a:off x="7207469" y="1555305"/>
            <a:ext cx="4602788" cy="4572000"/>
          </a:xfrm>
          <a:prstGeom prst="rect">
            <a:avLst/>
          </a:prstGeom>
        </p:spPr>
      </p:pic>
    </p:spTree>
    <p:extLst>
      <p:ext uri="{BB962C8B-B14F-4D97-AF65-F5344CB8AC3E}">
        <p14:creationId xmlns:p14="http://schemas.microsoft.com/office/powerpoint/2010/main" val="2351649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5E32-E750-772C-D92F-07EDD83A8A4F}"/>
              </a:ext>
            </a:extLst>
          </p:cNvPr>
          <p:cNvSpPr>
            <a:spLocks noGrp="1"/>
          </p:cNvSpPr>
          <p:nvPr>
            <p:ph type="title"/>
          </p:nvPr>
        </p:nvSpPr>
        <p:spPr/>
        <p:txBody>
          <a:bodyPr/>
          <a:lstStyle/>
          <a:p>
            <a:r>
              <a:rPr lang="en-US" dirty="0"/>
              <a:t>Flow in and out of the Schooling System</a:t>
            </a:r>
            <a:endParaRPr lang="en-CA" dirty="0"/>
          </a:p>
        </p:txBody>
      </p:sp>
      <p:sp>
        <p:nvSpPr>
          <p:cNvPr id="3" name="Content Placeholder 2">
            <a:extLst>
              <a:ext uri="{FF2B5EF4-FFF2-40B4-BE49-F238E27FC236}">
                <a16:creationId xmlns:a16="http://schemas.microsoft.com/office/drawing/2014/main" id="{3F71107D-E502-DF32-46CB-769D50B387AD}"/>
              </a:ext>
            </a:extLst>
          </p:cNvPr>
          <p:cNvSpPr>
            <a:spLocks noGrp="1"/>
          </p:cNvSpPr>
          <p:nvPr>
            <p:ph idx="1"/>
          </p:nvPr>
        </p:nvSpPr>
        <p:spPr/>
        <p:txBody>
          <a:bodyPr>
            <a:normAutofit fontScale="92500" lnSpcReduction="10000"/>
          </a:bodyPr>
          <a:lstStyle/>
          <a:p>
            <a:r>
              <a:rPr lang="en-US" b="0" i="0" u="none" strike="noStrike" baseline="0" dirty="0"/>
              <a:t>To develop profiles, important not just ‘who’ and ‘where’ </a:t>
            </a:r>
            <a:r>
              <a:rPr lang="en-US" dirty="0"/>
              <a:t>out-of-school </a:t>
            </a:r>
            <a:r>
              <a:rPr lang="en-US" b="0" i="0" u="none" strike="noStrike" baseline="0" dirty="0"/>
              <a:t>children are, but </a:t>
            </a:r>
            <a:r>
              <a:rPr lang="en-US" b="0" i="1" u="none" strike="noStrike" baseline="0" dirty="0"/>
              <a:t>at what point </a:t>
            </a:r>
            <a:r>
              <a:rPr lang="en-US" dirty="0"/>
              <a:t>in their education pathway they became out of school.</a:t>
            </a:r>
          </a:p>
          <a:p>
            <a:r>
              <a:rPr lang="en-US" b="0" i="0" u="none" strike="noStrike" baseline="0" dirty="0"/>
              <a:t>Analysts can thus identify points in time, or critical milestones, where children are often ‘lost’ from the education system.</a:t>
            </a:r>
          </a:p>
          <a:p>
            <a:r>
              <a:rPr lang="en-US" b="0" i="0" u="none" strike="noStrike" baseline="0" dirty="0"/>
              <a:t>Common points in time that may create or worsen educational exclusion: </a:t>
            </a:r>
          </a:p>
          <a:p>
            <a:pPr lvl="1"/>
            <a:r>
              <a:rPr lang="en-US" b="0" i="0" u="none" strike="noStrike" baseline="0" dirty="0"/>
              <a:t>(Non-) or late entry into school; </a:t>
            </a:r>
          </a:p>
          <a:p>
            <a:pPr lvl="1"/>
            <a:r>
              <a:rPr lang="en-US" b="0" i="0" u="none" strike="noStrike" baseline="0" dirty="0"/>
              <a:t>Repetition, which may be more common in Grade 1 or in grades coinciding with national examinations; </a:t>
            </a:r>
          </a:p>
          <a:p>
            <a:pPr lvl="1"/>
            <a:r>
              <a:rPr lang="en-US" b="0" i="0" u="none" strike="noStrike" baseline="0" dirty="0"/>
              <a:t>Promotion between grades; and </a:t>
            </a:r>
          </a:p>
          <a:p>
            <a:pPr lvl="1"/>
            <a:r>
              <a:rPr lang="en-US" b="0" i="0" u="none" strike="noStrike" baseline="0" dirty="0"/>
              <a:t>Transition between levels of education, particularly from basic to upper secondary, which often faces greater supply constraints and has higher expectations of learning. </a:t>
            </a:r>
          </a:p>
          <a:p>
            <a:r>
              <a:rPr lang="en-US" dirty="0"/>
              <a:t>Two ways to identify these exclusion points: current trend analysis and pathway analysis (next slides).</a:t>
            </a:r>
            <a:endParaRPr lang="en-US" b="0" i="0" u="none" strike="noStrike" baseline="0" dirty="0"/>
          </a:p>
          <a:p>
            <a:endParaRPr lang="en-CA" dirty="0"/>
          </a:p>
        </p:txBody>
      </p:sp>
      <p:sp>
        <p:nvSpPr>
          <p:cNvPr id="4" name="Footer Placeholder 3">
            <a:extLst>
              <a:ext uri="{FF2B5EF4-FFF2-40B4-BE49-F238E27FC236}">
                <a16:creationId xmlns:a16="http://schemas.microsoft.com/office/drawing/2014/main" id="{A633A3CE-F3D6-BBD2-E791-2D2D90ABA191}"/>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38DFB0EF-9153-A26A-4293-8D5B112FDE48}"/>
              </a:ext>
            </a:extLst>
          </p:cNvPr>
          <p:cNvSpPr>
            <a:spLocks noGrp="1"/>
          </p:cNvSpPr>
          <p:nvPr>
            <p:ph type="sldNum" sz="quarter" idx="12"/>
          </p:nvPr>
        </p:nvSpPr>
        <p:spPr/>
        <p:txBody>
          <a:bodyPr/>
          <a:lstStyle/>
          <a:p>
            <a:fld id="{D429F7A4-7C4A-6148-A6AA-ED73C8AE3448}" type="slidenum">
              <a:rPr lang="en-US" altLang="en-US" smtClean="0"/>
              <a:pPr/>
              <a:t>36</a:t>
            </a:fld>
            <a:endParaRPr lang="en-US" altLang="en-US" dirty="0"/>
          </a:p>
        </p:txBody>
      </p:sp>
    </p:spTree>
    <p:extLst>
      <p:ext uri="{BB962C8B-B14F-4D97-AF65-F5344CB8AC3E}">
        <p14:creationId xmlns:p14="http://schemas.microsoft.com/office/powerpoint/2010/main" val="277312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F446-8E9B-3D5A-1D3E-64A069A170B5}"/>
              </a:ext>
            </a:extLst>
          </p:cNvPr>
          <p:cNvSpPr>
            <a:spLocks noGrp="1"/>
          </p:cNvSpPr>
          <p:nvPr>
            <p:ph type="title"/>
          </p:nvPr>
        </p:nvSpPr>
        <p:spPr/>
        <p:txBody>
          <a:bodyPr>
            <a:normAutofit fontScale="90000"/>
          </a:bodyPr>
          <a:lstStyle/>
          <a:p>
            <a:r>
              <a:rPr lang="en-CA" dirty="0"/>
              <a:t>Current Trend Analysis to Identify Exclusion Points in the Education System</a:t>
            </a:r>
          </a:p>
        </p:txBody>
      </p:sp>
      <p:sp>
        <p:nvSpPr>
          <p:cNvPr id="4" name="Footer Placeholder 3">
            <a:extLst>
              <a:ext uri="{FF2B5EF4-FFF2-40B4-BE49-F238E27FC236}">
                <a16:creationId xmlns:a16="http://schemas.microsoft.com/office/drawing/2014/main" id="{AD54201C-7128-9A71-51CC-90108ADD51E3}"/>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7A000ABB-20D8-E552-A204-84391EA2BF1B}"/>
              </a:ext>
            </a:extLst>
          </p:cNvPr>
          <p:cNvSpPr>
            <a:spLocks noGrp="1"/>
          </p:cNvSpPr>
          <p:nvPr>
            <p:ph type="sldNum" sz="quarter" idx="12"/>
          </p:nvPr>
        </p:nvSpPr>
        <p:spPr/>
        <p:txBody>
          <a:bodyPr/>
          <a:lstStyle/>
          <a:p>
            <a:fld id="{D429F7A4-7C4A-6148-A6AA-ED73C8AE3448}" type="slidenum">
              <a:rPr lang="en-US" altLang="en-US" smtClean="0"/>
              <a:pPr/>
              <a:t>37</a:t>
            </a:fld>
            <a:endParaRPr lang="en-US" altLang="en-US" dirty="0"/>
          </a:p>
        </p:txBody>
      </p:sp>
      <p:sp>
        <p:nvSpPr>
          <p:cNvPr id="9" name="Content Placeholder 8">
            <a:extLst>
              <a:ext uri="{FF2B5EF4-FFF2-40B4-BE49-F238E27FC236}">
                <a16:creationId xmlns:a16="http://schemas.microsoft.com/office/drawing/2014/main" id="{50C09E94-DF62-37E8-EED2-116CA4DC9BC3}"/>
              </a:ext>
            </a:extLst>
          </p:cNvPr>
          <p:cNvSpPr>
            <a:spLocks noGrp="1"/>
          </p:cNvSpPr>
          <p:nvPr>
            <p:ph idx="1"/>
          </p:nvPr>
        </p:nvSpPr>
        <p:spPr>
          <a:xfrm>
            <a:off x="838200" y="2033515"/>
            <a:ext cx="5494361" cy="4143447"/>
          </a:xfrm>
        </p:spPr>
        <p:txBody>
          <a:bodyPr>
            <a:normAutofit/>
          </a:bodyPr>
          <a:lstStyle/>
          <a:p>
            <a:r>
              <a:rPr lang="en-CA" sz="2000" dirty="0"/>
              <a:t>Analyze indicators such as dropout rate and repetition rate by grade, transition rates between levels</a:t>
            </a:r>
          </a:p>
          <a:p>
            <a:pPr lvl="1"/>
            <a:r>
              <a:rPr lang="en-CA" sz="1600" dirty="0"/>
              <a:t>7DE Tool calculates these indicators</a:t>
            </a:r>
          </a:p>
          <a:p>
            <a:r>
              <a:rPr lang="en-CA" sz="2000" dirty="0"/>
              <a:t>Example: in Figure 4.3, the transition between lower and upper secondary education is an exclusion point</a:t>
            </a:r>
          </a:p>
          <a:p>
            <a:r>
              <a:rPr lang="en-CA" sz="2000" dirty="0"/>
              <a:t>Can also generate an education pyramid figure (See Figure 4.4 in the Operational Manual)</a:t>
            </a:r>
          </a:p>
        </p:txBody>
      </p:sp>
      <p:pic>
        <p:nvPicPr>
          <p:cNvPr id="11" name="Picture 10">
            <a:extLst>
              <a:ext uri="{FF2B5EF4-FFF2-40B4-BE49-F238E27FC236}">
                <a16:creationId xmlns:a16="http://schemas.microsoft.com/office/drawing/2014/main" id="{7C022919-5A1F-D5D1-492E-90968E2653A2}"/>
              </a:ext>
            </a:extLst>
          </p:cNvPr>
          <p:cNvPicPr>
            <a:picLocks noChangeAspect="1"/>
          </p:cNvPicPr>
          <p:nvPr/>
        </p:nvPicPr>
        <p:blipFill rotWithShape="1">
          <a:blip r:embed="rId2"/>
          <a:srcRect l="43047" t="57083" r="18203" b="9931"/>
          <a:stretch/>
        </p:blipFill>
        <p:spPr>
          <a:xfrm>
            <a:off x="6332561" y="2033515"/>
            <a:ext cx="5625042" cy="2693443"/>
          </a:xfrm>
          <a:prstGeom prst="rect">
            <a:avLst/>
          </a:prstGeom>
        </p:spPr>
      </p:pic>
    </p:spTree>
    <p:extLst>
      <p:ext uri="{BB962C8B-B14F-4D97-AF65-F5344CB8AC3E}">
        <p14:creationId xmlns:p14="http://schemas.microsoft.com/office/powerpoint/2010/main" val="315597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2B3-3436-3B16-0DF3-E9A31F50970C}"/>
              </a:ext>
            </a:extLst>
          </p:cNvPr>
          <p:cNvSpPr>
            <a:spLocks noGrp="1"/>
          </p:cNvSpPr>
          <p:nvPr>
            <p:ph type="title"/>
          </p:nvPr>
        </p:nvSpPr>
        <p:spPr/>
        <p:txBody>
          <a:bodyPr/>
          <a:lstStyle/>
          <a:p>
            <a:r>
              <a:rPr lang="en-US" dirty="0"/>
              <a:t>Education Pathway Analysis</a:t>
            </a:r>
            <a:endParaRPr lang="en-CA" dirty="0"/>
          </a:p>
        </p:txBody>
      </p:sp>
      <p:sp>
        <p:nvSpPr>
          <p:cNvPr id="4" name="Footer Placeholder 3">
            <a:extLst>
              <a:ext uri="{FF2B5EF4-FFF2-40B4-BE49-F238E27FC236}">
                <a16:creationId xmlns:a16="http://schemas.microsoft.com/office/drawing/2014/main" id="{EE241A84-8C73-EDF6-3DDD-CD31FB721F16}"/>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CEE321E8-42AF-80B8-2AD8-808DA30B771F}"/>
              </a:ext>
            </a:extLst>
          </p:cNvPr>
          <p:cNvSpPr>
            <a:spLocks noGrp="1"/>
          </p:cNvSpPr>
          <p:nvPr>
            <p:ph type="sldNum" sz="quarter" idx="12"/>
          </p:nvPr>
        </p:nvSpPr>
        <p:spPr/>
        <p:txBody>
          <a:bodyPr/>
          <a:lstStyle/>
          <a:p>
            <a:fld id="{D429F7A4-7C4A-6148-A6AA-ED73C8AE3448}" type="slidenum">
              <a:rPr lang="en-US" altLang="en-US" smtClean="0"/>
              <a:pPr/>
              <a:t>38</a:t>
            </a:fld>
            <a:endParaRPr lang="en-US" altLang="en-US" dirty="0"/>
          </a:p>
        </p:txBody>
      </p:sp>
      <p:sp>
        <p:nvSpPr>
          <p:cNvPr id="9" name="Content Placeholder 8">
            <a:extLst>
              <a:ext uri="{FF2B5EF4-FFF2-40B4-BE49-F238E27FC236}">
                <a16:creationId xmlns:a16="http://schemas.microsoft.com/office/drawing/2014/main" id="{44E14B2B-4AC6-A511-371A-EB832A094651}"/>
              </a:ext>
            </a:extLst>
          </p:cNvPr>
          <p:cNvSpPr>
            <a:spLocks noGrp="1"/>
          </p:cNvSpPr>
          <p:nvPr>
            <p:ph idx="1"/>
          </p:nvPr>
        </p:nvSpPr>
        <p:spPr>
          <a:xfrm>
            <a:off x="838200" y="1825625"/>
            <a:ext cx="3990654" cy="4351338"/>
          </a:xfrm>
        </p:spPr>
        <p:txBody>
          <a:bodyPr>
            <a:normAutofit fontScale="92500" lnSpcReduction="10000"/>
          </a:bodyPr>
          <a:lstStyle/>
          <a:p>
            <a:r>
              <a:rPr lang="en-CA" sz="2000" dirty="0"/>
              <a:t>Uses most recent household survey for a country to visualize the historical progression of youth of upper secondary age (retrospective cohort analysis)</a:t>
            </a:r>
          </a:p>
          <a:p>
            <a:r>
              <a:rPr lang="en-CA" sz="2000" dirty="0"/>
              <a:t>Shows the percentage of upper secondary age youth who:</a:t>
            </a:r>
          </a:p>
          <a:p>
            <a:pPr lvl="1"/>
            <a:r>
              <a:rPr lang="en-CA" sz="1600" dirty="0"/>
              <a:t>Ever entered primary</a:t>
            </a:r>
          </a:p>
          <a:p>
            <a:pPr lvl="1"/>
            <a:r>
              <a:rPr lang="en-CA" sz="1600" dirty="0"/>
              <a:t>Dropped out before primary completion or after completion</a:t>
            </a:r>
          </a:p>
          <a:p>
            <a:pPr lvl="1"/>
            <a:r>
              <a:rPr lang="en-CA" sz="1600" dirty="0"/>
              <a:t>Dropped out before lower secondary completion or after completion</a:t>
            </a:r>
          </a:p>
          <a:p>
            <a:pPr lvl="1"/>
            <a:r>
              <a:rPr lang="en-CA" sz="1600" dirty="0"/>
              <a:t>Etc.</a:t>
            </a:r>
          </a:p>
          <a:p>
            <a:r>
              <a:rPr lang="en-CA" sz="2000" dirty="0"/>
              <a:t>Compare the education pathway of different groups: ex.  male/female; richest/poorest </a:t>
            </a:r>
          </a:p>
        </p:txBody>
      </p:sp>
      <p:pic>
        <p:nvPicPr>
          <p:cNvPr id="13" name="Picture 12">
            <a:extLst>
              <a:ext uri="{FF2B5EF4-FFF2-40B4-BE49-F238E27FC236}">
                <a16:creationId xmlns:a16="http://schemas.microsoft.com/office/drawing/2014/main" id="{B0CC2ED6-EF14-529B-4BF5-86518C4A88C4}"/>
              </a:ext>
            </a:extLst>
          </p:cNvPr>
          <p:cNvPicPr>
            <a:picLocks noChangeAspect="1"/>
          </p:cNvPicPr>
          <p:nvPr/>
        </p:nvPicPr>
        <p:blipFill rotWithShape="1">
          <a:blip r:embed="rId2"/>
          <a:srcRect l="5561" t="39101" r="37303" b="11461"/>
          <a:stretch/>
        </p:blipFill>
        <p:spPr>
          <a:xfrm>
            <a:off x="5003515" y="1875837"/>
            <a:ext cx="6965879" cy="3390473"/>
          </a:xfrm>
          <a:prstGeom prst="rect">
            <a:avLst/>
          </a:prstGeom>
        </p:spPr>
      </p:pic>
      <p:sp>
        <p:nvSpPr>
          <p:cNvPr id="15" name="TextBox 14">
            <a:extLst>
              <a:ext uri="{FF2B5EF4-FFF2-40B4-BE49-F238E27FC236}">
                <a16:creationId xmlns:a16="http://schemas.microsoft.com/office/drawing/2014/main" id="{BD4AD8F4-9CFA-049D-EC63-571ABAE66F24}"/>
              </a:ext>
            </a:extLst>
          </p:cNvPr>
          <p:cNvSpPr txBox="1"/>
          <p:nvPr/>
        </p:nvSpPr>
        <p:spPr>
          <a:xfrm>
            <a:off x="5686836" y="5340687"/>
            <a:ext cx="6093372" cy="1015663"/>
          </a:xfrm>
          <a:prstGeom prst="rect">
            <a:avLst/>
          </a:prstGeom>
          <a:noFill/>
        </p:spPr>
        <p:txBody>
          <a:bodyPr wrap="square">
            <a:spAutoFit/>
          </a:bodyPr>
          <a:lstStyle/>
          <a:p>
            <a:r>
              <a:rPr lang="en-CA" sz="2400" b="1" dirty="0">
                <a:solidFill>
                  <a:schemeClr val="accent2"/>
                </a:solidFill>
                <a:latin typeface="Univers LT Pro 45 Light"/>
              </a:rPr>
              <a:t>The online dashboard for country analysis: </a:t>
            </a:r>
            <a:r>
              <a:rPr lang="en-CA" b="0" i="0" u="sng" strike="noStrike" baseline="0" dirty="0">
                <a:solidFill>
                  <a:schemeClr val="accent2"/>
                </a:solidFill>
                <a:latin typeface="Univers LT Pro 45 Light"/>
              </a:rPr>
              <a:t>https://data.unicef.org/resources/how-are-children-progressing-through-school/ </a:t>
            </a:r>
            <a:endParaRPr lang="en-CA" sz="6000" dirty="0">
              <a:solidFill>
                <a:schemeClr val="accent2"/>
              </a:solidFill>
            </a:endParaRPr>
          </a:p>
        </p:txBody>
      </p:sp>
    </p:spTree>
    <p:extLst>
      <p:ext uri="{BB962C8B-B14F-4D97-AF65-F5344CB8AC3E}">
        <p14:creationId xmlns:p14="http://schemas.microsoft.com/office/powerpoint/2010/main" val="237706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BF3A-F93B-20E3-5324-A08B9382E0CE}"/>
              </a:ext>
            </a:extLst>
          </p:cNvPr>
          <p:cNvSpPr>
            <a:spLocks noGrp="1"/>
          </p:cNvSpPr>
          <p:nvPr>
            <p:ph type="title"/>
          </p:nvPr>
        </p:nvSpPr>
        <p:spPr/>
        <p:txBody>
          <a:bodyPr/>
          <a:lstStyle/>
          <a:p>
            <a:r>
              <a:rPr lang="en-CA" dirty="0"/>
              <a:t>Cumulative Risk Analysis &amp; Regression</a:t>
            </a:r>
          </a:p>
        </p:txBody>
      </p:sp>
      <p:pic>
        <p:nvPicPr>
          <p:cNvPr id="7" name="Content Placeholder 6" descr="A picture containing text, screenshot, line, diagram&#10;&#10;Description automatically generated">
            <a:extLst>
              <a:ext uri="{FF2B5EF4-FFF2-40B4-BE49-F238E27FC236}">
                <a16:creationId xmlns:a16="http://schemas.microsoft.com/office/drawing/2014/main" id="{C7DF0ED1-378A-CB44-A3F4-9E3FBBD2F0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6924" y="1587211"/>
            <a:ext cx="5538952" cy="3683578"/>
          </a:xfrm>
        </p:spPr>
      </p:pic>
      <p:sp>
        <p:nvSpPr>
          <p:cNvPr id="4" name="Footer Placeholder 3">
            <a:extLst>
              <a:ext uri="{FF2B5EF4-FFF2-40B4-BE49-F238E27FC236}">
                <a16:creationId xmlns:a16="http://schemas.microsoft.com/office/drawing/2014/main" id="{745E97B1-5E52-977D-5311-0772DBB2BE00}"/>
              </a:ext>
            </a:extLst>
          </p:cNvPr>
          <p:cNvSpPr>
            <a:spLocks noGrp="1"/>
          </p:cNvSpPr>
          <p:nvPr>
            <p:ph type="ftr" sz="quarter" idx="11"/>
          </p:nvPr>
        </p:nvSpPr>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6DD1C2FE-2A7E-122F-5730-C897786FE298}"/>
              </a:ext>
            </a:extLst>
          </p:cNvPr>
          <p:cNvSpPr>
            <a:spLocks noGrp="1"/>
          </p:cNvSpPr>
          <p:nvPr>
            <p:ph type="sldNum" sz="quarter" idx="12"/>
          </p:nvPr>
        </p:nvSpPr>
        <p:spPr/>
        <p:txBody>
          <a:bodyPr/>
          <a:lstStyle/>
          <a:p>
            <a:fld id="{D429F7A4-7C4A-6148-A6AA-ED73C8AE3448}" type="slidenum">
              <a:rPr lang="en-US" altLang="en-US" smtClean="0"/>
              <a:pPr/>
              <a:t>39</a:t>
            </a:fld>
            <a:endParaRPr lang="en-US" altLang="en-US" dirty="0"/>
          </a:p>
        </p:txBody>
      </p:sp>
      <p:sp>
        <p:nvSpPr>
          <p:cNvPr id="8" name="TextBox 7">
            <a:extLst>
              <a:ext uri="{FF2B5EF4-FFF2-40B4-BE49-F238E27FC236}">
                <a16:creationId xmlns:a16="http://schemas.microsoft.com/office/drawing/2014/main" id="{D59A703A-A495-D7D9-1889-72E1A5AE4D5F}"/>
              </a:ext>
            </a:extLst>
          </p:cNvPr>
          <p:cNvSpPr txBox="1"/>
          <p:nvPr/>
        </p:nvSpPr>
        <p:spPr>
          <a:xfrm>
            <a:off x="1119352" y="1690688"/>
            <a:ext cx="5407572" cy="4801314"/>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3F3F41"/>
                </a:solidFill>
                <a:latin typeface="Arial" panose="020B0604020202020204" pitchFamily="34" charset="0"/>
                <a:cs typeface="Arial" panose="020B0604020202020204" pitchFamily="34" charset="0"/>
              </a:rPr>
              <a:t>Cumulative </a:t>
            </a:r>
            <a:r>
              <a:rPr lang="en-US" dirty="0">
                <a:solidFill>
                  <a:srgbClr val="3F3F41"/>
                </a:solidFill>
                <a:latin typeface="Arial" panose="020B0604020202020204" pitchFamily="34" charset="0"/>
                <a:cs typeface="Arial" panose="020B0604020202020204" pitchFamily="34" charset="0"/>
              </a:rPr>
              <a:t>r</a:t>
            </a:r>
            <a:r>
              <a:rPr lang="en-US" sz="1800" b="0" i="0" u="none" strike="noStrike" baseline="0" dirty="0">
                <a:solidFill>
                  <a:srgbClr val="3F3F41"/>
                </a:solidFill>
                <a:latin typeface="Arial" panose="020B0604020202020204" pitchFamily="34" charset="0"/>
                <a:cs typeface="Arial" panose="020B0604020202020204" pitchFamily="34" charset="0"/>
              </a:rPr>
              <a:t>isk analysis uses </a:t>
            </a:r>
            <a:r>
              <a:rPr lang="en-US" dirty="0">
                <a:solidFill>
                  <a:srgbClr val="3F3F41"/>
                </a:solidFill>
                <a:latin typeface="Arial" panose="020B0604020202020204" pitchFamily="34" charset="0"/>
                <a:cs typeface="Arial" panose="020B0604020202020204" pitchFamily="34" charset="0"/>
              </a:rPr>
              <a:t>household survey data to look at the </a:t>
            </a:r>
            <a:r>
              <a:rPr lang="en-US" sz="1800" b="0" i="0" u="none" strike="noStrike" baseline="0" dirty="0">
                <a:solidFill>
                  <a:srgbClr val="3F3F41"/>
                </a:solidFill>
                <a:latin typeface="Arial" panose="020B0604020202020204" pitchFamily="34" charset="0"/>
                <a:cs typeface="Arial" panose="020B0604020202020204" pitchFamily="34" charset="0"/>
              </a:rPr>
              <a:t>‘added’ impact of multiple disadvantageous background characteristics </a:t>
            </a:r>
          </a:p>
          <a:p>
            <a:pPr marL="285750" indent="-285750">
              <a:buFont typeface="Arial" panose="020B0604020202020204" pitchFamily="34" charset="0"/>
              <a:buChar char="•"/>
            </a:pPr>
            <a:r>
              <a:rPr lang="en-US" dirty="0">
                <a:solidFill>
                  <a:srgbClr val="3F3F41"/>
                </a:solidFill>
                <a:latin typeface="Arial" panose="020B0604020202020204" pitchFamily="34" charset="0"/>
                <a:cs typeface="Arial" panose="020B0604020202020204" pitchFamily="34" charset="0"/>
              </a:rPr>
              <a:t>By decomposing these characteristics, analysts can identify more precisely the profiles of children at highest risk of being out of school</a:t>
            </a:r>
          </a:p>
          <a:p>
            <a:pPr marL="285750" indent="-285750">
              <a:buFont typeface="Arial" panose="020B0604020202020204" pitchFamily="34" charset="0"/>
              <a:buChar char="•"/>
            </a:pPr>
            <a:r>
              <a:rPr lang="en-US" sz="1800" b="0" i="0" u="none" strike="noStrike" baseline="0" dirty="0">
                <a:solidFill>
                  <a:srgbClr val="3F3F41"/>
                </a:solidFill>
                <a:latin typeface="Arial" panose="020B0604020202020204" pitchFamily="34" charset="0"/>
                <a:cs typeface="Arial" panose="020B0604020202020204" pitchFamily="34" charset="0"/>
              </a:rPr>
              <a:t>In the example, </a:t>
            </a:r>
            <a:r>
              <a:rPr lang="en-US" dirty="0">
                <a:solidFill>
                  <a:srgbClr val="3F3F41"/>
                </a:solidFill>
                <a:latin typeface="Arial" panose="020B0604020202020204" pitchFamily="34" charset="0"/>
                <a:cs typeface="Arial" panose="020B0604020202020204" pitchFamily="34" charset="0"/>
              </a:rPr>
              <a:t>girls are not necessarily more likely to be out of school, in more well off, urban households. But their likelihood to be out of school is over 5 times higher if they are in rural, poor households with a mother that did not attend primary.</a:t>
            </a:r>
            <a:endParaRPr lang="en-US" sz="1800" b="0" i="0" u="none" strike="noStrike" baseline="0" dirty="0">
              <a:solidFill>
                <a:srgbClr val="3F3F4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3F3F41"/>
                </a:solidFill>
                <a:latin typeface="Arial" panose="020B0604020202020204" pitchFamily="34" charset="0"/>
                <a:cs typeface="Arial" panose="020B0604020202020204" pitchFamily="34" charset="0"/>
              </a:rPr>
              <a:t>Uses Stata code in </a:t>
            </a:r>
            <a:r>
              <a:rPr lang="en-US" b="1" dirty="0">
                <a:solidFill>
                  <a:srgbClr val="3F3F41"/>
                </a:solidFill>
                <a:latin typeface="Arial" panose="020B0604020202020204" pitchFamily="34" charset="0"/>
                <a:cs typeface="Arial" panose="020B0604020202020204" pitchFamily="34" charset="0"/>
              </a:rPr>
              <a:t>Annex I </a:t>
            </a:r>
            <a:r>
              <a:rPr lang="en-US" dirty="0">
                <a:solidFill>
                  <a:srgbClr val="3F3F41"/>
                </a:solidFill>
                <a:latin typeface="Arial" panose="020B0604020202020204" pitchFamily="34" charset="0"/>
                <a:cs typeface="Arial" panose="020B0604020202020204" pitchFamily="34" charset="0"/>
              </a:rPr>
              <a:t>of the Operational Manual to calculate cumulative risk analysis</a:t>
            </a:r>
          </a:p>
          <a:p>
            <a:pPr marL="285750" indent="-285750">
              <a:buFont typeface="Arial" panose="020B0604020202020204" pitchFamily="34" charset="0"/>
              <a:buChar char="•"/>
            </a:pPr>
            <a:r>
              <a:rPr lang="en-US" dirty="0">
                <a:solidFill>
                  <a:srgbClr val="3F3F41"/>
                </a:solidFill>
                <a:latin typeface="Arial" panose="020B0604020202020204" pitchFamily="34" charset="0"/>
                <a:cs typeface="Arial" panose="020B0604020202020204" pitchFamily="34" charset="0"/>
              </a:rPr>
              <a:t>Additional regression analysis can be used to identify  the </a:t>
            </a:r>
            <a:r>
              <a:rPr lang="en-US" sz="1800" b="0" i="0" u="none" strike="noStrike" baseline="0" dirty="0">
                <a:solidFill>
                  <a:srgbClr val="3F3F41"/>
                </a:solidFill>
                <a:latin typeface="Arial" panose="020B0604020202020204" pitchFamily="34" charset="0"/>
                <a:cs typeface="Arial" panose="020B0604020202020204" pitchFamily="34" charset="0"/>
              </a:rPr>
              <a:t>significant predictors of school enrolment.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21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CA" dirty="0"/>
              <a:t>Workshop Objectives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a:xfrm>
            <a:off x="838199" y="1825625"/>
            <a:ext cx="9159815" cy="4351338"/>
          </a:xfrm>
        </p:spPr>
        <p:txBody>
          <a:bodyPr>
            <a:normAutofit fontScale="92500" lnSpcReduction="10000"/>
          </a:bodyPr>
          <a:lstStyle/>
          <a:p>
            <a:r>
              <a:rPr lang="en-US" dirty="0"/>
              <a:t>Introduce the technical team and selected steering committee members to the tools and methodology to calculate the 7DE and identify profiles of out-of-school children</a:t>
            </a:r>
          </a:p>
          <a:p>
            <a:r>
              <a:rPr lang="en-US" dirty="0"/>
              <a:t>Understand the advantages and disadvantages to the main sources of quantitative data available for the profiles of out-of-school children and children at risk of dropping out</a:t>
            </a:r>
          </a:p>
          <a:p>
            <a:r>
              <a:rPr lang="en-US" dirty="0"/>
              <a:t>Learn about the main OOSCI tools for data analysis: Data inventory template, 7DE Calculation Tool, Stata code</a:t>
            </a:r>
          </a:p>
          <a:p>
            <a:r>
              <a:rPr lang="en-US" dirty="0"/>
              <a:t>Discuss data discrepancies and data gaps in available data and how to address them</a:t>
            </a:r>
          </a:p>
          <a:p>
            <a:r>
              <a:rPr lang="en-US" dirty="0"/>
              <a:t>Discuss next steps to finalize the quantitative and profiles analysis</a:t>
            </a:r>
          </a:p>
          <a:p>
            <a:endParaRPr lang="en-US" dirty="0">
              <a:solidFill>
                <a:schemeClr val="tx1"/>
              </a:solidFill>
            </a:endParaRPr>
          </a:p>
          <a:p>
            <a:pPr marL="0" indent="0">
              <a:buNone/>
            </a:pPr>
            <a:r>
              <a:rPr lang="en-US" i="1" dirty="0">
                <a:solidFill>
                  <a:schemeClr val="tx1"/>
                </a:solidFill>
              </a:rPr>
              <a:t>[Note: Modify as appropriate]</a:t>
            </a:r>
          </a:p>
          <a:p>
            <a:pPr lvl="1"/>
            <a:endParaRPr lang="en-CA" dirty="0"/>
          </a:p>
        </p:txBody>
      </p:sp>
    </p:spTree>
    <p:extLst>
      <p:ext uri="{BB962C8B-B14F-4D97-AF65-F5344CB8AC3E}">
        <p14:creationId xmlns:p14="http://schemas.microsoft.com/office/powerpoint/2010/main" val="1861112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children in a classroom&#10;&#10;Description automatically generated with medium confidence">
            <a:extLst>
              <a:ext uri="{FF2B5EF4-FFF2-40B4-BE49-F238E27FC236}">
                <a16:creationId xmlns:a16="http://schemas.microsoft.com/office/drawing/2014/main" id="{7F6269BE-3A48-1DD6-2816-5DB7FC97AA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4E1CE30-2B36-528A-29CC-DCBE69C3595C}"/>
              </a:ext>
            </a:extLst>
          </p:cNvPr>
          <p:cNvSpPr>
            <a:spLocks noGrp="1"/>
          </p:cNvSpPr>
          <p:nvPr>
            <p:ph type="title"/>
          </p:nvPr>
        </p:nvSpPr>
        <p:spPr/>
        <p:txBody>
          <a:bodyPr>
            <a:normAutofit fontScale="90000"/>
          </a:bodyPr>
          <a:lstStyle/>
          <a:p>
            <a:r>
              <a:rPr lang="en-US" dirty="0"/>
              <a:t>Next Steps for Profiles Chapter</a:t>
            </a:r>
          </a:p>
        </p:txBody>
      </p:sp>
      <p:sp>
        <p:nvSpPr>
          <p:cNvPr id="4" name="Text Placeholder 3">
            <a:extLst>
              <a:ext uri="{FF2B5EF4-FFF2-40B4-BE49-F238E27FC236}">
                <a16:creationId xmlns:a16="http://schemas.microsoft.com/office/drawing/2014/main" id="{9A730B84-93D5-F988-FA3B-05DBFFAEE7AB}"/>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98A294C4-6DD2-E71A-3C59-5E133FBDF6A2}"/>
              </a:ext>
            </a:extLst>
          </p:cNvPr>
          <p:cNvSpPr>
            <a:spLocks noGrp="1"/>
          </p:cNvSpPr>
          <p:nvPr>
            <p:ph type="body" sz="quarter" idx="12"/>
          </p:nvPr>
        </p:nvSpPr>
        <p:spPr/>
        <p:txBody>
          <a:bodyPr/>
          <a:lstStyle/>
          <a:p>
            <a:pPr>
              <a:spcBef>
                <a:spcPts val="600"/>
              </a:spcBef>
            </a:pPr>
            <a:r>
              <a:rPr lang="en-US" dirty="0"/>
              <a:t>Plenary discussion: Agree on key data sources, priority indicators and analysis for the profiles chapter (4.4)</a:t>
            </a:r>
          </a:p>
          <a:p>
            <a:pPr>
              <a:spcBef>
                <a:spcPts val="600"/>
              </a:spcBef>
            </a:pPr>
            <a:r>
              <a:rPr lang="en-US" dirty="0"/>
              <a:t>Discuss possible data gaps and ways to address them</a:t>
            </a:r>
          </a:p>
          <a:p>
            <a:pPr>
              <a:spcBef>
                <a:spcPts val="600"/>
              </a:spcBef>
            </a:pPr>
            <a:r>
              <a:rPr lang="en-US" dirty="0"/>
              <a:t>Division of responsibility for completion of profiles chapter (2.2)</a:t>
            </a:r>
          </a:p>
        </p:txBody>
      </p:sp>
      <p:sp>
        <p:nvSpPr>
          <p:cNvPr id="7" name="Text Placeholder 6">
            <a:extLst>
              <a:ext uri="{FF2B5EF4-FFF2-40B4-BE49-F238E27FC236}">
                <a16:creationId xmlns:a16="http://schemas.microsoft.com/office/drawing/2014/main" id="{A646F590-6C69-6F55-85DF-FDABC52F1744}"/>
              </a:ext>
            </a:extLst>
          </p:cNvPr>
          <p:cNvSpPr>
            <a:spLocks noGrp="1"/>
          </p:cNvSpPr>
          <p:nvPr>
            <p:ph type="body" sz="quarter" idx="14"/>
          </p:nvPr>
        </p:nvSpPr>
        <p:spPr/>
        <p:txBody>
          <a:bodyPr/>
          <a:lstStyle/>
          <a:p>
            <a:r>
              <a:rPr lang="en-US" dirty="0"/>
              <a:t>5</a:t>
            </a:r>
          </a:p>
        </p:txBody>
      </p:sp>
      <p:sp>
        <p:nvSpPr>
          <p:cNvPr id="8" name="Rectangle 7">
            <a:extLst>
              <a:ext uri="{FF2B5EF4-FFF2-40B4-BE49-F238E27FC236}">
                <a16:creationId xmlns:a16="http://schemas.microsoft.com/office/drawing/2014/main" id="{E6AD5644-B67B-0872-8283-2614890AD2FE}"/>
              </a:ext>
            </a:extLst>
          </p:cNvPr>
          <p:cNvSpPr/>
          <p:nvPr/>
        </p:nvSpPr>
        <p:spPr>
          <a:xfrm>
            <a:off x="0" y="4376409"/>
            <a:ext cx="12192000" cy="275493"/>
          </a:xfrm>
          <a:prstGeom prst="rect">
            <a:avLst/>
          </a:prstGeom>
          <a:solidFill>
            <a:srgbClr val="F7931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Rectangle 8">
            <a:extLst>
              <a:ext uri="{FF2B5EF4-FFF2-40B4-BE49-F238E27FC236}">
                <a16:creationId xmlns:a16="http://schemas.microsoft.com/office/drawing/2014/main" id="{B9257519-77B7-D8E9-97A8-2DFF98DEB0A6}"/>
              </a:ext>
            </a:extLst>
          </p:cNvPr>
          <p:cNvSpPr/>
          <p:nvPr/>
        </p:nvSpPr>
        <p:spPr>
          <a:xfrm>
            <a:off x="0" y="698103"/>
            <a:ext cx="2213002" cy="2212245"/>
          </a:xfrm>
          <a:prstGeom prst="rect">
            <a:avLst/>
          </a:prstGeom>
          <a:solidFill>
            <a:srgbClr val="F7931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80DC3C3-63C2-3F8C-8DFB-6F5C84CAA202}"/>
              </a:ext>
            </a:extLst>
          </p:cNvPr>
          <p:cNvCxnSpPr/>
          <p:nvPr/>
        </p:nvCxnSpPr>
        <p:spPr>
          <a:xfrm>
            <a:off x="61472" y="1051569"/>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2313BB-EE2B-68D0-4BBA-2088D035E5E8}"/>
              </a:ext>
            </a:extLst>
          </p:cNvPr>
          <p:cNvSpPr txBox="1"/>
          <p:nvPr/>
        </p:nvSpPr>
        <p:spPr>
          <a:xfrm>
            <a:off x="0" y="744269"/>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2" name="Text Placeholder 28">
            <a:extLst>
              <a:ext uri="{FF2B5EF4-FFF2-40B4-BE49-F238E27FC236}">
                <a16:creationId xmlns:a16="http://schemas.microsoft.com/office/drawing/2014/main" id="{42292F25-F33F-38D0-D07C-6355C09EAB19}"/>
              </a:ext>
            </a:extLst>
          </p:cNvPr>
          <p:cNvSpPr txBox="1">
            <a:spLocks/>
          </p:cNvSpPr>
          <p:nvPr/>
        </p:nvSpPr>
        <p:spPr>
          <a:xfrm>
            <a:off x="61471" y="1081871"/>
            <a:ext cx="2051639" cy="2774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key data sources for [REGION/COUNTRY]?</a:t>
            </a:r>
          </a:p>
          <a:p>
            <a:r>
              <a:rPr lang="en-US" dirty="0"/>
              <a:t>What indicators have the highest priority in assessment of risk?</a:t>
            </a:r>
          </a:p>
          <a:p>
            <a:r>
              <a:rPr lang="en-US" dirty="0"/>
              <a:t>What tasks need to be completed and by whom to complete the profiles chapter?</a:t>
            </a:r>
          </a:p>
        </p:txBody>
      </p:sp>
      <p:sp>
        <p:nvSpPr>
          <p:cNvPr id="16" name="Text Placeholder 15">
            <a:extLst>
              <a:ext uri="{FF2B5EF4-FFF2-40B4-BE49-F238E27FC236}">
                <a16:creationId xmlns:a16="http://schemas.microsoft.com/office/drawing/2014/main" id="{C5D08F8A-ABB8-60F4-9A5F-6DE17841481F}"/>
              </a:ext>
            </a:extLst>
          </p:cNvPr>
          <p:cNvSpPr>
            <a:spLocks noGrp="1"/>
          </p:cNvSpPr>
          <p:nvPr>
            <p:ph type="body" sz="quarter" idx="13"/>
          </p:nvPr>
        </p:nvSpPr>
        <p:spPr/>
        <p:txBody>
          <a:bodyPr/>
          <a:lstStyle/>
          <a:p>
            <a:r>
              <a:rPr lang="en-CA" dirty="0"/>
              <a:t>© UNICEF/UN0362385/</a:t>
            </a:r>
            <a:r>
              <a:rPr lang="en-CA" dirty="0" err="1"/>
              <a:t>Pancic</a:t>
            </a:r>
            <a:endParaRPr lang="en-CA" dirty="0"/>
          </a:p>
        </p:txBody>
      </p:sp>
    </p:spTree>
    <p:extLst>
      <p:ext uri="{BB962C8B-B14F-4D97-AF65-F5344CB8AC3E}">
        <p14:creationId xmlns:p14="http://schemas.microsoft.com/office/powerpoint/2010/main" val="3795964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98B2-424E-A735-EC79-10D20A7B97D0}"/>
              </a:ext>
            </a:extLst>
          </p:cNvPr>
          <p:cNvSpPr>
            <a:spLocks noGrp="1"/>
          </p:cNvSpPr>
          <p:nvPr>
            <p:ph type="title"/>
          </p:nvPr>
        </p:nvSpPr>
        <p:spPr/>
        <p:txBody>
          <a:bodyPr>
            <a:normAutofit fontScale="90000"/>
          </a:bodyPr>
          <a:lstStyle/>
          <a:p>
            <a:r>
              <a:rPr lang="en-CA" dirty="0"/>
              <a:t>Discussion: Main Data Sources, Indicators and Analysis for Data and Profiles Chapters</a:t>
            </a:r>
          </a:p>
        </p:txBody>
      </p:sp>
      <p:sp>
        <p:nvSpPr>
          <p:cNvPr id="3" name="Content Placeholder 2">
            <a:extLst>
              <a:ext uri="{FF2B5EF4-FFF2-40B4-BE49-F238E27FC236}">
                <a16:creationId xmlns:a16="http://schemas.microsoft.com/office/drawing/2014/main" id="{4F982FB8-2898-F083-241A-DEAB730FA1D6}"/>
              </a:ext>
            </a:extLst>
          </p:cNvPr>
          <p:cNvSpPr>
            <a:spLocks noGrp="1"/>
          </p:cNvSpPr>
          <p:nvPr>
            <p:ph idx="1"/>
          </p:nvPr>
        </p:nvSpPr>
        <p:spPr/>
        <p:txBody>
          <a:bodyPr>
            <a:normAutofit fontScale="92500" lnSpcReduction="10000"/>
          </a:bodyPr>
          <a:lstStyle/>
          <a:p>
            <a:r>
              <a:rPr lang="en-CA" dirty="0"/>
              <a:t>After having reviewed the relevant data sources, common profiles of children in the 7DE, and analysis strategies, the team and steering committee can agree on initial priorities and direction for the OOSCI data and profiles chapters.</a:t>
            </a:r>
          </a:p>
          <a:p>
            <a:pPr lvl="1"/>
            <a:r>
              <a:rPr lang="en-CA" dirty="0"/>
              <a:t>These priorities may change based on the results of the data and profiles analysis, but provide useful guidance to the Technical team.</a:t>
            </a:r>
          </a:p>
          <a:p>
            <a:pPr marL="0" indent="0">
              <a:buNone/>
            </a:pPr>
            <a:r>
              <a:rPr lang="en-CA" b="1" dirty="0"/>
              <a:t>Plenary discussion:</a:t>
            </a:r>
          </a:p>
          <a:p>
            <a:pPr lvl="1"/>
            <a:r>
              <a:rPr lang="en-CA" dirty="0"/>
              <a:t>What are the main household survey data sources the OOSCI study should consider?</a:t>
            </a:r>
          </a:p>
          <a:p>
            <a:pPr lvl="1"/>
            <a:r>
              <a:rPr lang="en-CA" dirty="0"/>
              <a:t>What are the main administrative data sources (in addition to the EMIS) the OOSCI study could consider, to identify semi-invisible out-of-school children?</a:t>
            </a:r>
          </a:p>
          <a:p>
            <a:pPr lvl="1"/>
            <a:r>
              <a:rPr lang="en-CA" dirty="0"/>
              <a:t>What are the key indicators it should examine (in addition to the 7DE)? Should some dimensions of exclusion be focussed on for deeper analysis?</a:t>
            </a:r>
          </a:p>
          <a:p>
            <a:pPr lvl="1"/>
            <a:r>
              <a:rPr lang="en-CA" dirty="0"/>
              <a:t>Are there specific profiles of out-of-school children or children at risk of dropping out that should be highlighted in the analysis?</a:t>
            </a:r>
          </a:p>
          <a:p>
            <a:pPr marL="457200" lvl="1" indent="0">
              <a:buNone/>
            </a:pPr>
            <a:r>
              <a:rPr lang="en-CA" i="1" dirty="0"/>
              <a:t>[Note: Add/Modify questions as suitable to the country/workshop design]</a:t>
            </a:r>
          </a:p>
          <a:p>
            <a:pPr lvl="1"/>
            <a:endParaRPr lang="en-CA" dirty="0"/>
          </a:p>
          <a:p>
            <a:pPr lvl="1"/>
            <a:endParaRPr lang="en-CA" dirty="0"/>
          </a:p>
        </p:txBody>
      </p:sp>
      <p:sp>
        <p:nvSpPr>
          <p:cNvPr id="4" name="Footer Placeholder 3">
            <a:extLst>
              <a:ext uri="{FF2B5EF4-FFF2-40B4-BE49-F238E27FC236}">
                <a16:creationId xmlns:a16="http://schemas.microsoft.com/office/drawing/2014/main" id="{CB9B89D9-F39B-B75A-C8C5-69A341DD8E8B}"/>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6623BDF0-DFA1-5C99-9F90-0EAD26911235}"/>
              </a:ext>
            </a:extLst>
          </p:cNvPr>
          <p:cNvSpPr>
            <a:spLocks noGrp="1"/>
          </p:cNvSpPr>
          <p:nvPr>
            <p:ph type="sldNum" sz="quarter" idx="12"/>
          </p:nvPr>
        </p:nvSpPr>
        <p:spPr/>
        <p:txBody>
          <a:bodyPr/>
          <a:lstStyle/>
          <a:p>
            <a:fld id="{D429F7A4-7C4A-6148-A6AA-ED73C8AE3448}" type="slidenum">
              <a:rPr lang="en-US" altLang="en-US" smtClean="0"/>
              <a:pPr/>
              <a:t>41</a:t>
            </a:fld>
            <a:endParaRPr lang="en-US" altLang="en-US" dirty="0"/>
          </a:p>
        </p:txBody>
      </p:sp>
    </p:spTree>
    <p:extLst>
      <p:ext uri="{BB962C8B-B14F-4D97-AF65-F5344CB8AC3E}">
        <p14:creationId xmlns:p14="http://schemas.microsoft.com/office/powerpoint/2010/main" val="2743933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normAutofit/>
          </a:bodyPr>
          <a:lstStyle/>
          <a:p>
            <a:r>
              <a:rPr lang="en-US" dirty="0"/>
              <a:t>Discussion: Possible Data Gaps</a:t>
            </a:r>
            <a:endParaRPr lang="en-CA" dirty="0"/>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42</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normAutofit lnSpcReduction="10000"/>
          </a:bodyPr>
          <a:lstStyle/>
          <a:p>
            <a:r>
              <a:rPr lang="en-CA" sz="2400" kern="1200" dirty="0">
                <a:solidFill>
                  <a:schemeClr val="tx1">
                    <a:lumMod val="75000"/>
                    <a:lumOff val="25000"/>
                  </a:schemeClr>
                </a:solidFill>
                <a:effectLst/>
                <a:latin typeface="Arial" panose="020B0604020202020204" pitchFamily="34" charset="0"/>
                <a:ea typeface="+mn-ea"/>
                <a:cs typeface="Arial" panose="020B0604020202020204" pitchFamily="34" charset="0"/>
              </a:rPr>
              <a:t>Identify possible missing or unavailable quantitative data on groups of children, areas of the country, important background information</a:t>
            </a:r>
          </a:p>
          <a:p>
            <a:pPr marL="0" indent="0">
              <a:buNone/>
            </a:pPr>
            <a:r>
              <a:rPr lang="en-CA" b="1" dirty="0"/>
              <a:t>Plenary discussion</a:t>
            </a:r>
            <a:r>
              <a:rPr lang="en-CA" dirty="0"/>
              <a:t>: Based on your knowledge of the data available in EMIS, household surveys, and other sources (census, civil registry, etc.):</a:t>
            </a:r>
          </a:p>
          <a:p>
            <a:pPr lvl="1"/>
            <a:r>
              <a:rPr lang="en-CA" kern="1200" dirty="0">
                <a:solidFill>
                  <a:schemeClr val="tx1">
                    <a:lumMod val="75000"/>
                    <a:lumOff val="25000"/>
                  </a:schemeClr>
                </a:solidFill>
                <a:effectLst/>
                <a:latin typeface="Arial" panose="020B0604020202020204" pitchFamily="34" charset="0"/>
                <a:ea typeface="+mn-ea"/>
                <a:cs typeface="Arial" panose="020B0604020202020204" pitchFamily="34" charset="0"/>
              </a:rPr>
              <a:t>Which are the main data gaps analysts could anticipate?</a:t>
            </a:r>
          </a:p>
          <a:p>
            <a:pPr lvl="1"/>
            <a:r>
              <a:rPr lang="en-CA" dirty="0"/>
              <a:t>Who are the main groups of ‘invisible’ out-of-school children (Not captured in any government database)?</a:t>
            </a:r>
          </a:p>
          <a:p>
            <a:pPr lvl="1"/>
            <a:r>
              <a:rPr lang="en-CA" dirty="0"/>
              <a:t>Who are the ‘semi-invisible’</a:t>
            </a:r>
            <a:r>
              <a:rPr lang="en-CA" kern="1200" dirty="0">
                <a:solidFill>
                  <a:schemeClr val="tx1">
                    <a:lumMod val="75000"/>
                    <a:lumOff val="25000"/>
                  </a:schemeClr>
                </a:solidFill>
                <a:effectLst/>
                <a:latin typeface="Arial" panose="020B0604020202020204" pitchFamily="34" charset="0"/>
                <a:ea typeface="+mn-ea"/>
                <a:cs typeface="Arial" panose="020B0604020202020204" pitchFamily="34" charset="0"/>
              </a:rPr>
              <a:t> out of school children and children at risk of dropping out (Not captured in EMIS)? (ex. children who never enrolled in school)</a:t>
            </a:r>
          </a:p>
          <a:p>
            <a:pPr lvl="1"/>
            <a:r>
              <a:rPr lang="en-CA" dirty="0"/>
              <a:t>Are there certain types of education not covered in EMIS? </a:t>
            </a:r>
          </a:p>
          <a:p>
            <a:pPr lvl="1"/>
            <a:r>
              <a:rPr lang="en-CA" kern="1200" dirty="0">
                <a:solidFill>
                  <a:schemeClr val="tx1">
                    <a:lumMod val="75000"/>
                    <a:lumOff val="25000"/>
                  </a:schemeClr>
                </a:solidFill>
                <a:effectLst/>
                <a:latin typeface="Arial" panose="020B0604020202020204" pitchFamily="34" charset="0"/>
                <a:ea typeface="+mn-ea"/>
                <a:cs typeface="Arial" panose="020B0604020202020204" pitchFamily="34" charset="0"/>
              </a:rPr>
              <a:t>How </a:t>
            </a:r>
            <a:r>
              <a:rPr lang="en-CA" dirty="0"/>
              <a:t>should the OOSCI study address these gaps? Are there any stakeholders, additional sources of information (qualitative) or otherwise which could provide more information for profiles analysis?</a:t>
            </a:r>
          </a:p>
          <a:p>
            <a:pPr marL="457200" lvl="1" indent="0">
              <a:buNone/>
            </a:pPr>
            <a:r>
              <a:rPr lang="en-CA" i="1" kern="1200" dirty="0">
                <a:solidFill>
                  <a:schemeClr val="tx1">
                    <a:lumMod val="75000"/>
                    <a:lumOff val="25000"/>
                  </a:schemeClr>
                </a:solidFill>
                <a:effectLst/>
                <a:latin typeface="Arial" panose="020B0604020202020204" pitchFamily="34" charset="0"/>
                <a:ea typeface="+mn-ea"/>
                <a:cs typeface="Arial" panose="020B0604020202020204" pitchFamily="34" charset="0"/>
              </a:rPr>
              <a:t>[Note: Add/Modify questions as suitable to the country context]</a:t>
            </a:r>
          </a:p>
          <a:p>
            <a:endParaRPr lang="en-CA"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endParaRPr lang="en-CA" dirty="0"/>
          </a:p>
        </p:txBody>
      </p:sp>
    </p:spTree>
    <p:extLst>
      <p:ext uri="{BB962C8B-B14F-4D97-AF65-F5344CB8AC3E}">
        <p14:creationId xmlns:p14="http://schemas.microsoft.com/office/powerpoint/2010/main" val="921958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A34D-C27A-CEBB-CE24-F28037AFE763}"/>
              </a:ext>
            </a:extLst>
          </p:cNvPr>
          <p:cNvSpPr>
            <a:spLocks noGrp="1"/>
          </p:cNvSpPr>
          <p:nvPr>
            <p:ph type="title"/>
          </p:nvPr>
        </p:nvSpPr>
        <p:spPr/>
        <p:txBody>
          <a:bodyPr/>
          <a:lstStyle/>
          <a:p>
            <a:r>
              <a:rPr lang="en-US" dirty="0"/>
              <a:t>Next Steps for Completion of Data and Profiles Chapters</a:t>
            </a:r>
          </a:p>
        </p:txBody>
      </p:sp>
      <p:sp>
        <p:nvSpPr>
          <p:cNvPr id="4" name="Footer Placeholder 3">
            <a:extLst>
              <a:ext uri="{FF2B5EF4-FFF2-40B4-BE49-F238E27FC236}">
                <a16:creationId xmlns:a16="http://schemas.microsoft.com/office/drawing/2014/main" id="{3BE6DA12-7DC2-0A89-288B-478EC5FC06AE}"/>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2D0B1BA-7FC1-3F58-3EC3-51CA0F331A1A}"/>
              </a:ext>
            </a:extLst>
          </p:cNvPr>
          <p:cNvSpPr>
            <a:spLocks noGrp="1"/>
          </p:cNvSpPr>
          <p:nvPr>
            <p:ph type="sldNum" sz="quarter" idx="12"/>
          </p:nvPr>
        </p:nvSpPr>
        <p:spPr/>
        <p:txBody>
          <a:bodyPr/>
          <a:lstStyle/>
          <a:p>
            <a:fld id="{D429F7A4-7C4A-6148-A6AA-ED73C8AE3448}" type="slidenum">
              <a:rPr lang="en-US" altLang="en-US" smtClean="0"/>
              <a:pPr/>
              <a:t>43</a:t>
            </a:fld>
            <a:endParaRPr lang="en-US" altLang="en-US" dirty="0"/>
          </a:p>
        </p:txBody>
      </p:sp>
      <p:sp>
        <p:nvSpPr>
          <p:cNvPr id="9" name="Content Placeholder 8">
            <a:extLst>
              <a:ext uri="{FF2B5EF4-FFF2-40B4-BE49-F238E27FC236}">
                <a16:creationId xmlns:a16="http://schemas.microsoft.com/office/drawing/2014/main" id="{3880A79E-079B-8BE8-8604-0024F6D1A943}"/>
              </a:ext>
            </a:extLst>
          </p:cNvPr>
          <p:cNvSpPr>
            <a:spLocks noGrp="1"/>
          </p:cNvSpPr>
          <p:nvPr>
            <p:ph idx="1"/>
          </p:nvPr>
        </p:nvSpPr>
        <p:spPr/>
        <p:txBody>
          <a:bodyPr>
            <a:normAutofit/>
          </a:bodyPr>
          <a:lstStyle/>
          <a:p>
            <a:r>
              <a:rPr lang="en-CA" b="1" dirty="0"/>
              <a:t>Technical team members involved in data and profiles chapters: </a:t>
            </a:r>
            <a:r>
              <a:rPr lang="en-CA" i="1" dirty="0"/>
              <a:t>[Note: List, with leads on data acquisition, analysis, writing]</a:t>
            </a:r>
          </a:p>
          <a:p>
            <a:r>
              <a:rPr lang="en-CA" b="1" dirty="0"/>
              <a:t>Timeline for chapter drafting</a:t>
            </a:r>
            <a:r>
              <a:rPr lang="en-CA" dirty="0"/>
              <a:t>: </a:t>
            </a:r>
            <a:r>
              <a:rPr lang="en-CA" i="1" dirty="0"/>
              <a:t>[Note: Add key deadlines here]</a:t>
            </a:r>
          </a:p>
          <a:p>
            <a:r>
              <a:rPr lang="en-CA" b="1" dirty="0"/>
              <a:t>Role for Steering Committee members</a:t>
            </a:r>
            <a:r>
              <a:rPr lang="en-CA" dirty="0"/>
              <a:t>: </a:t>
            </a:r>
            <a:r>
              <a:rPr lang="en-CA" i="1" dirty="0"/>
              <a:t>[Note: Add key roles here – may include data request support, feedback on early analysis]</a:t>
            </a:r>
          </a:p>
          <a:p>
            <a:r>
              <a:rPr lang="en-CA" b="1" dirty="0"/>
              <a:t>Proposed date for the Barriers workshop</a:t>
            </a:r>
            <a:r>
              <a:rPr lang="en-CA" dirty="0"/>
              <a:t>: </a:t>
            </a:r>
            <a:r>
              <a:rPr lang="en-CA" i="1" dirty="0"/>
              <a:t>[Note: add dates here]</a:t>
            </a:r>
          </a:p>
        </p:txBody>
      </p:sp>
    </p:spTree>
    <p:extLst>
      <p:ext uri="{BB962C8B-B14F-4D97-AF65-F5344CB8AC3E}">
        <p14:creationId xmlns:p14="http://schemas.microsoft.com/office/powerpoint/2010/main" val="3840285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81CFD13E-136C-16FA-FDAE-6A65A4DA8BA3}"/>
              </a:ext>
            </a:extLst>
          </p:cNvPr>
          <p:cNvPicPr>
            <a:picLocks noGrp="1" noChangeAspect="1"/>
          </p:cNvPicPr>
          <p:nvPr>
            <p:ph type="pic" sz="quarter" idx="10"/>
          </p:nvPr>
        </p:nvPicPr>
        <p:blipFill>
          <a:blip r:embed="rId3"/>
          <a:srcRect t="21006" b="21006"/>
          <a:stretch>
            <a:fillRect/>
          </a:stretch>
        </p:blipFill>
        <p:spPr>
          <a:xfrm>
            <a:off x="0" y="-339187"/>
            <a:ext cx="12198824" cy="4727091"/>
          </a:xfrm>
          <a:prstGeom prst="rect">
            <a:avLst/>
          </a:prstGeom>
        </p:spPr>
      </p:pic>
      <p:sp>
        <p:nvSpPr>
          <p:cNvPr id="3" name="Title 2">
            <a:extLst>
              <a:ext uri="{FF2B5EF4-FFF2-40B4-BE49-F238E27FC236}">
                <a16:creationId xmlns:a16="http://schemas.microsoft.com/office/drawing/2014/main" id="{1B64B80D-B375-63F3-D652-9DAFCBF9F583}"/>
              </a:ext>
            </a:extLst>
          </p:cNvPr>
          <p:cNvSpPr>
            <a:spLocks noGrp="1"/>
          </p:cNvSpPr>
          <p:nvPr>
            <p:ph type="ctrTitle"/>
          </p:nvPr>
        </p:nvSpPr>
        <p:spPr>
          <a:xfrm>
            <a:off x="536707" y="4659650"/>
            <a:ext cx="8102326" cy="1231011"/>
          </a:xfrm>
        </p:spPr>
        <p:txBody>
          <a:bodyPr/>
          <a:lstStyle/>
          <a:p>
            <a:pPr algn="l"/>
            <a:r>
              <a:rPr lang="en-US" dirty="0"/>
              <a:t>Thank You</a:t>
            </a:r>
          </a:p>
        </p:txBody>
      </p:sp>
      <p:sp>
        <p:nvSpPr>
          <p:cNvPr id="4" name="Subtitle 3">
            <a:extLst>
              <a:ext uri="{FF2B5EF4-FFF2-40B4-BE49-F238E27FC236}">
                <a16:creationId xmlns:a16="http://schemas.microsoft.com/office/drawing/2014/main" id="{7547A722-1947-FBBF-0CE8-CBDB2B57769C}"/>
              </a:ext>
            </a:extLst>
          </p:cNvPr>
          <p:cNvSpPr>
            <a:spLocks noGrp="1"/>
          </p:cNvSpPr>
          <p:nvPr>
            <p:ph type="subTitle" idx="1"/>
          </p:nvPr>
        </p:nvSpPr>
        <p:spPr>
          <a:xfrm>
            <a:off x="536707" y="5904950"/>
            <a:ext cx="8102326" cy="953050"/>
          </a:xfrm>
        </p:spPr>
        <p:txBody>
          <a:bodyPr/>
          <a:lstStyle/>
          <a:p>
            <a:pPr algn="l"/>
            <a:r>
              <a:rPr lang="en-US" dirty="0"/>
              <a:t>Question and Answer Session</a:t>
            </a:r>
          </a:p>
        </p:txBody>
      </p:sp>
      <p:sp>
        <p:nvSpPr>
          <p:cNvPr id="5" name="Text Placeholder 4">
            <a:extLst>
              <a:ext uri="{FF2B5EF4-FFF2-40B4-BE49-F238E27FC236}">
                <a16:creationId xmlns:a16="http://schemas.microsoft.com/office/drawing/2014/main" id="{92B0062C-D8DE-9F32-A0D7-5334A5210B28}"/>
              </a:ext>
            </a:extLst>
          </p:cNvPr>
          <p:cNvSpPr>
            <a:spLocks noGrp="1"/>
          </p:cNvSpPr>
          <p:nvPr>
            <p:ph type="body" sz="quarter" idx="11"/>
          </p:nvPr>
        </p:nvSpPr>
        <p:spPr/>
        <p:txBody>
          <a:bodyPr/>
          <a:lstStyle/>
          <a:p>
            <a:pPr marL="0" indent="0">
              <a:buNone/>
            </a:pPr>
            <a:r>
              <a:rPr lang="en-US" sz="700" dirty="0"/>
              <a:t>© UNICEF/UN0518460/</a:t>
            </a:r>
            <a:r>
              <a:rPr lang="en-US" sz="700" dirty="0" err="1"/>
              <a:t>Bidel</a:t>
            </a:r>
            <a:endParaRPr lang="en-US" sz="600" dirty="0">
              <a:solidFill>
                <a:schemeClr val="bg1">
                  <a:lumMod val="50000"/>
                </a:schemeClr>
              </a:solidFill>
            </a:endParaRPr>
          </a:p>
        </p:txBody>
      </p:sp>
      <p:pic>
        <p:nvPicPr>
          <p:cNvPr id="6" name="Picture 5">
            <a:extLst>
              <a:ext uri="{FF2B5EF4-FFF2-40B4-BE49-F238E27FC236}">
                <a16:creationId xmlns:a16="http://schemas.microsoft.com/office/drawing/2014/main" id="{56C1CB2E-0113-83D0-A547-47D70040177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99363" y="5183448"/>
            <a:ext cx="3274960" cy="683083"/>
          </a:xfrm>
          <a:prstGeom prst="rect">
            <a:avLst/>
          </a:prstGeom>
        </p:spPr>
      </p:pic>
      <p:pic>
        <p:nvPicPr>
          <p:cNvPr id="7" name="Graphic 6">
            <a:extLst>
              <a:ext uri="{FF2B5EF4-FFF2-40B4-BE49-F238E27FC236}">
                <a16:creationId xmlns:a16="http://schemas.microsoft.com/office/drawing/2014/main" id="{A4B2A446-CBA1-2E70-CCCF-03F6D07C3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4638" y="5899522"/>
            <a:ext cx="2344409" cy="494931"/>
          </a:xfrm>
          <a:prstGeom prst="rect">
            <a:avLst/>
          </a:prstGeom>
        </p:spPr>
      </p:pic>
      <p:sp>
        <p:nvSpPr>
          <p:cNvPr id="8" name="Rectangle 7">
            <a:extLst>
              <a:ext uri="{FF2B5EF4-FFF2-40B4-BE49-F238E27FC236}">
                <a16:creationId xmlns:a16="http://schemas.microsoft.com/office/drawing/2014/main" id="{E4137380-F1E3-D035-11AE-4FE416AEA6A3}"/>
              </a:ext>
            </a:extLst>
          </p:cNvPr>
          <p:cNvSpPr/>
          <p:nvPr/>
        </p:nvSpPr>
        <p:spPr>
          <a:xfrm>
            <a:off x="0" y="0"/>
            <a:ext cx="2213002" cy="126029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8BB3AB4-4A50-6802-8F43-9351C8E4B741}"/>
              </a:ext>
            </a:extLst>
          </p:cNvPr>
          <p:cNvCxnSpPr/>
          <p:nvPr/>
        </p:nvCxnSpPr>
        <p:spPr>
          <a:xfrm>
            <a:off x="61472" y="353467"/>
            <a:ext cx="205163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FB7317-2B9C-2240-8792-F9F584058C5E}"/>
              </a:ext>
            </a:extLst>
          </p:cNvPr>
          <p:cNvSpPr txBox="1"/>
          <p:nvPr/>
        </p:nvSpPr>
        <p:spPr>
          <a:xfrm>
            <a:off x="0" y="46167"/>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CONTACT</a:t>
            </a:r>
          </a:p>
        </p:txBody>
      </p:sp>
      <p:sp>
        <p:nvSpPr>
          <p:cNvPr id="11" name="Text Placeholder 28">
            <a:extLst>
              <a:ext uri="{FF2B5EF4-FFF2-40B4-BE49-F238E27FC236}">
                <a16:creationId xmlns:a16="http://schemas.microsoft.com/office/drawing/2014/main" id="{CBC74E1B-82EC-3B5F-8999-75D2A2811400}"/>
              </a:ext>
            </a:extLst>
          </p:cNvPr>
          <p:cNvSpPr txBox="1">
            <a:spLocks/>
          </p:cNvSpPr>
          <p:nvPr/>
        </p:nvSpPr>
        <p:spPr>
          <a:xfrm>
            <a:off x="61471" y="383770"/>
            <a:ext cx="2051639" cy="8219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dirty="0"/>
              <a:t>First Last Name</a:t>
            </a:r>
          </a:p>
          <a:p>
            <a:pPr marL="0" indent="0" algn="ctr">
              <a:lnSpc>
                <a:spcPct val="100000"/>
              </a:lnSpc>
              <a:spcBef>
                <a:spcPts val="0"/>
              </a:spcBef>
              <a:buNone/>
            </a:pPr>
            <a:r>
              <a:rPr lang="en-US" dirty="0"/>
              <a:t>Role or Title Here</a:t>
            </a:r>
          </a:p>
          <a:p>
            <a:pPr marL="0" indent="0" algn="ctr">
              <a:lnSpc>
                <a:spcPct val="100000"/>
              </a:lnSpc>
              <a:spcBef>
                <a:spcPts val="0"/>
              </a:spcBef>
              <a:buNone/>
            </a:pPr>
            <a:r>
              <a:rPr lang="en-US" dirty="0"/>
              <a:t>Name of Department</a:t>
            </a:r>
          </a:p>
          <a:p>
            <a:pPr marL="0" indent="0" algn="ctr">
              <a:lnSpc>
                <a:spcPct val="100000"/>
              </a:lnSpc>
              <a:spcBef>
                <a:spcPts val="0"/>
              </a:spcBef>
              <a:buNone/>
            </a:pPr>
            <a:r>
              <a:rPr lang="en-US" u="sng" dirty="0" err="1"/>
              <a:t>email@address.org</a:t>
            </a:r>
            <a:endParaRPr lang="en-US" u="sng" dirty="0"/>
          </a:p>
        </p:txBody>
      </p:sp>
      <p:sp>
        <p:nvSpPr>
          <p:cNvPr id="12" name="Subtitle 3">
            <a:extLst>
              <a:ext uri="{FF2B5EF4-FFF2-40B4-BE49-F238E27FC236}">
                <a16:creationId xmlns:a16="http://schemas.microsoft.com/office/drawing/2014/main" id="{6A433981-0D02-A6D5-CD8B-1A9AB5D2C072}"/>
              </a:ext>
            </a:extLst>
          </p:cNvPr>
          <p:cNvSpPr txBox="1">
            <a:spLocks/>
          </p:cNvSpPr>
          <p:nvPr/>
        </p:nvSpPr>
        <p:spPr>
          <a:xfrm>
            <a:off x="7919428" y="4791760"/>
            <a:ext cx="2634827" cy="391688"/>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spc="300" dirty="0">
                <a:solidFill>
                  <a:schemeClr val="accent2"/>
                </a:solidFill>
              </a:rPr>
              <a:t>ALLINSCHOOL.ORG</a:t>
            </a:r>
          </a:p>
        </p:txBody>
      </p:sp>
    </p:spTree>
    <p:extLst>
      <p:ext uri="{BB962C8B-B14F-4D97-AF65-F5344CB8AC3E}">
        <p14:creationId xmlns:p14="http://schemas.microsoft.com/office/powerpoint/2010/main" val="298541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C4AF-7EEA-CBCF-8D41-23B274D6DC7C}"/>
              </a:ext>
            </a:extLst>
          </p:cNvPr>
          <p:cNvSpPr>
            <a:spLocks noGrp="1"/>
          </p:cNvSpPr>
          <p:nvPr>
            <p:ph type="title"/>
          </p:nvPr>
        </p:nvSpPr>
        <p:spPr/>
        <p:txBody>
          <a:bodyPr/>
          <a:lstStyle/>
          <a:p>
            <a:r>
              <a:rPr lang="en-CA" dirty="0"/>
              <a:t>OOSCI Data and Profiles Chapter Structure</a:t>
            </a:r>
          </a:p>
        </p:txBody>
      </p:sp>
      <p:sp>
        <p:nvSpPr>
          <p:cNvPr id="3" name="Content Placeholder 2">
            <a:extLst>
              <a:ext uri="{FF2B5EF4-FFF2-40B4-BE49-F238E27FC236}">
                <a16:creationId xmlns:a16="http://schemas.microsoft.com/office/drawing/2014/main" id="{17701F2B-EBCD-1CC3-B0BE-5238496F2270}"/>
              </a:ext>
            </a:extLst>
          </p:cNvPr>
          <p:cNvSpPr>
            <a:spLocks noGrp="1"/>
          </p:cNvSpPr>
          <p:nvPr>
            <p:ph idx="1"/>
          </p:nvPr>
        </p:nvSpPr>
        <p:spPr>
          <a:xfrm>
            <a:off x="838200" y="1825625"/>
            <a:ext cx="4829175" cy="1841500"/>
          </a:xfrm>
        </p:spPr>
        <p:txBody>
          <a:bodyPr>
            <a:normAutofit/>
          </a:bodyPr>
          <a:lstStyle/>
          <a:p>
            <a:r>
              <a:rPr lang="en-CA" sz="1800" dirty="0"/>
              <a:t>This workshop covers two chapters of an OOSCI study </a:t>
            </a:r>
          </a:p>
          <a:p>
            <a:pPr lvl="1"/>
            <a:r>
              <a:rPr lang="en-CA" sz="1600" dirty="0"/>
              <a:t>Data Chapter (Chapter 1)</a:t>
            </a:r>
          </a:p>
          <a:p>
            <a:pPr lvl="1"/>
            <a:r>
              <a:rPr lang="en-CA" sz="1600" dirty="0"/>
              <a:t>Profiles Chapter (Chapter 2)</a:t>
            </a:r>
          </a:p>
        </p:txBody>
      </p:sp>
      <p:sp>
        <p:nvSpPr>
          <p:cNvPr id="4" name="Footer Placeholder 3">
            <a:extLst>
              <a:ext uri="{FF2B5EF4-FFF2-40B4-BE49-F238E27FC236}">
                <a16:creationId xmlns:a16="http://schemas.microsoft.com/office/drawing/2014/main" id="{E4E2DC6C-E93B-7045-E842-532BC4856A34}"/>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923E38C-D03D-0B51-28B1-DFA01B1B73B8}"/>
              </a:ext>
            </a:extLst>
          </p:cNvPr>
          <p:cNvSpPr>
            <a:spLocks noGrp="1"/>
          </p:cNvSpPr>
          <p:nvPr>
            <p:ph type="sldNum" sz="quarter" idx="12"/>
          </p:nvPr>
        </p:nvSpPr>
        <p:spPr/>
        <p:txBody>
          <a:bodyPr/>
          <a:lstStyle/>
          <a:p>
            <a:fld id="{D429F7A4-7C4A-6148-A6AA-ED73C8AE3448}" type="slidenum">
              <a:rPr lang="en-US" altLang="en-US" smtClean="0"/>
              <a:pPr/>
              <a:t>5</a:t>
            </a:fld>
            <a:endParaRPr lang="en-US" altLang="en-US" dirty="0"/>
          </a:p>
        </p:txBody>
      </p:sp>
      <p:pic>
        <p:nvPicPr>
          <p:cNvPr id="9" name="Picture 8">
            <a:extLst>
              <a:ext uri="{FF2B5EF4-FFF2-40B4-BE49-F238E27FC236}">
                <a16:creationId xmlns:a16="http://schemas.microsoft.com/office/drawing/2014/main" id="{2A4CB406-698F-F08A-F191-9D089CE0521B}"/>
              </a:ext>
            </a:extLst>
          </p:cNvPr>
          <p:cNvPicPr>
            <a:picLocks noChangeAspect="1"/>
          </p:cNvPicPr>
          <p:nvPr/>
        </p:nvPicPr>
        <p:blipFill rotWithShape="1">
          <a:blip r:embed="rId2"/>
          <a:srcRect l="5730" t="34656" r="48090" b="16854"/>
          <a:stretch/>
        </p:blipFill>
        <p:spPr>
          <a:xfrm>
            <a:off x="5929795" y="1825625"/>
            <a:ext cx="5630238" cy="3325473"/>
          </a:xfrm>
          <a:prstGeom prst="rect">
            <a:avLst/>
          </a:prstGeom>
          <a:ln>
            <a:solidFill>
              <a:schemeClr val="bg2">
                <a:lumMod val="50000"/>
              </a:schemeClr>
            </a:solidFill>
          </a:ln>
        </p:spPr>
      </p:pic>
    </p:spTree>
    <p:extLst>
      <p:ext uri="{BB962C8B-B14F-4D97-AF65-F5344CB8AC3E}">
        <p14:creationId xmlns:p14="http://schemas.microsoft.com/office/powerpoint/2010/main" val="330993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013F-3536-69F7-F532-EE01AD6BB315}"/>
              </a:ext>
            </a:extLst>
          </p:cNvPr>
          <p:cNvSpPr>
            <a:spLocks noGrp="1"/>
          </p:cNvSpPr>
          <p:nvPr>
            <p:ph type="title"/>
          </p:nvPr>
        </p:nvSpPr>
        <p:spPr/>
        <p:txBody>
          <a:bodyPr/>
          <a:lstStyle/>
          <a:p>
            <a:r>
              <a:rPr lang="en-US" dirty="0"/>
              <a:t>Agenda</a:t>
            </a:r>
          </a:p>
        </p:txBody>
      </p:sp>
      <p:sp>
        <p:nvSpPr>
          <p:cNvPr id="4" name="Footer Placeholder 3">
            <a:extLst>
              <a:ext uri="{FF2B5EF4-FFF2-40B4-BE49-F238E27FC236}">
                <a16:creationId xmlns:a16="http://schemas.microsoft.com/office/drawing/2014/main" id="{0CE41461-3D13-616D-61C6-34428D2C2546}"/>
              </a:ext>
            </a:extLst>
          </p:cNvPr>
          <p:cNvSpPr>
            <a:spLocks noGrp="1"/>
          </p:cNvSpPr>
          <p:nvPr>
            <p:ph type="ftr" sz="quarter" idx="11"/>
          </p:nvPr>
        </p:nvSpPr>
        <p:spPr>
          <a:xfrm>
            <a:off x="745733" y="6175963"/>
            <a:ext cx="7315200" cy="365125"/>
          </a:xfrm>
        </p:spPr>
        <p:txBody>
          <a:bodyPr/>
          <a:lstStyle/>
          <a:p>
            <a:r>
              <a:rPr lang="en-US" dirty="0"/>
              <a:t>Global Out-of-school Children Initiative</a:t>
            </a:r>
          </a:p>
        </p:txBody>
      </p:sp>
      <p:sp>
        <p:nvSpPr>
          <p:cNvPr id="5" name="Slide Number Placeholder 4">
            <a:extLst>
              <a:ext uri="{FF2B5EF4-FFF2-40B4-BE49-F238E27FC236}">
                <a16:creationId xmlns:a16="http://schemas.microsoft.com/office/drawing/2014/main" id="{C353EC78-0186-05EF-0D50-9460413D268C}"/>
              </a:ext>
            </a:extLst>
          </p:cNvPr>
          <p:cNvSpPr>
            <a:spLocks noGrp="1"/>
          </p:cNvSpPr>
          <p:nvPr>
            <p:ph type="sldNum" sz="quarter" idx="12"/>
          </p:nvPr>
        </p:nvSpPr>
        <p:spPr>
          <a:xfrm>
            <a:off x="10980484" y="6310312"/>
            <a:ext cx="373316" cy="365125"/>
          </a:xfrm>
        </p:spPr>
        <p:txBody>
          <a:bodyPr/>
          <a:lstStyle/>
          <a:p>
            <a:fld id="{D429F7A4-7C4A-6148-A6AA-ED73C8AE3448}" type="slidenum">
              <a:rPr lang="en-US" altLang="en-US" smtClean="0"/>
              <a:pPr/>
              <a:t>6</a:t>
            </a:fld>
            <a:endParaRPr lang="en-US" altLang="en-US" dirty="0"/>
          </a:p>
        </p:txBody>
      </p:sp>
      <p:graphicFrame>
        <p:nvGraphicFramePr>
          <p:cNvPr id="10" name="Table 9">
            <a:extLst>
              <a:ext uri="{FF2B5EF4-FFF2-40B4-BE49-F238E27FC236}">
                <a16:creationId xmlns:a16="http://schemas.microsoft.com/office/drawing/2014/main" id="{BC9761D9-ACCE-0478-7B81-AB6ACE6AAC71}"/>
              </a:ext>
            </a:extLst>
          </p:cNvPr>
          <p:cNvGraphicFramePr>
            <a:graphicFrameLocks noGrp="1"/>
          </p:cNvGraphicFramePr>
          <p:nvPr>
            <p:extLst>
              <p:ext uri="{D42A27DB-BD31-4B8C-83A1-F6EECF244321}">
                <p14:modId xmlns:p14="http://schemas.microsoft.com/office/powerpoint/2010/main" val="1742502321"/>
              </p:ext>
            </p:extLst>
          </p:nvPr>
        </p:nvGraphicFramePr>
        <p:xfrm>
          <a:off x="5571620" y="316912"/>
          <a:ext cx="5782180" cy="5967825"/>
        </p:xfrm>
        <a:graphic>
          <a:graphicData uri="http://schemas.openxmlformats.org/drawingml/2006/table">
            <a:tbl>
              <a:tblPr firstRow="1" firstCol="1" bandRow="1">
                <a:tableStyleId>{5C22544A-7EE6-4342-B048-85BDC9FD1C3A}</a:tableStyleId>
              </a:tblPr>
              <a:tblGrid>
                <a:gridCol w="877393">
                  <a:extLst>
                    <a:ext uri="{9D8B030D-6E8A-4147-A177-3AD203B41FA5}">
                      <a16:colId xmlns:a16="http://schemas.microsoft.com/office/drawing/2014/main" val="1433890740"/>
                    </a:ext>
                  </a:extLst>
                </a:gridCol>
                <a:gridCol w="3799461">
                  <a:extLst>
                    <a:ext uri="{9D8B030D-6E8A-4147-A177-3AD203B41FA5}">
                      <a16:colId xmlns:a16="http://schemas.microsoft.com/office/drawing/2014/main" val="1712931029"/>
                    </a:ext>
                  </a:extLst>
                </a:gridCol>
                <a:gridCol w="1105326">
                  <a:extLst>
                    <a:ext uri="{9D8B030D-6E8A-4147-A177-3AD203B41FA5}">
                      <a16:colId xmlns:a16="http://schemas.microsoft.com/office/drawing/2014/main" val="3226959010"/>
                    </a:ext>
                  </a:extLst>
                </a:gridCol>
              </a:tblGrid>
              <a:tr h="344265">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TIME </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AGENDA ITEM AND PRESENTER</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tc>
                  <a:txBody>
                    <a:bodyPr/>
                    <a:lstStyle/>
                    <a:p>
                      <a:pPr algn="ctr" fontAlgn="base">
                        <a:lnSpc>
                          <a:spcPct val="100000"/>
                        </a:lnSpc>
                        <a:spcBef>
                          <a:spcPts val="600"/>
                        </a:spcBef>
                        <a:spcAft>
                          <a:spcPts val="600"/>
                        </a:spcAft>
                      </a:pPr>
                      <a:r>
                        <a:rPr lang="en-GB" sz="900" b="1" dirty="0">
                          <a:solidFill>
                            <a:schemeClr val="bg1"/>
                          </a:solidFill>
                          <a:effectLst/>
                          <a:latin typeface="Arial" panose="020B0604020202020204" pitchFamily="34" charset="0"/>
                          <a:cs typeface="Arial" panose="020B0604020202020204" pitchFamily="34" charset="0"/>
                        </a:rPr>
                        <a:t>OPERATIONAL MANUAL</a:t>
                      </a:r>
                      <a:r>
                        <a:rPr lang="en-CA" sz="900" b="1" dirty="0">
                          <a:solidFill>
                            <a:schemeClr val="bg1"/>
                          </a:solidFill>
                          <a:effectLst/>
                          <a:latin typeface="Arial" panose="020B0604020202020204" pitchFamily="34" charset="0"/>
                          <a:cs typeface="Arial" panose="020B0604020202020204" pitchFamily="34" charset="0"/>
                        </a:rPr>
                        <a:t> SECTION</a:t>
                      </a:r>
                      <a:endParaRPr lang="en-CA" sz="1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rgbClr val="00B0F0"/>
                    </a:solidFill>
                  </a:tcPr>
                </a:tc>
                <a:extLst>
                  <a:ext uri="{0D108BD9-81ED-4DB2-BD59-A6C34878D82A}">
                    <a16:rowId xmlns:a16="http://schemas.microsoft.com/office/drawing/2014/main" val="758311067"/>
                  </a:ext>
                </a:extLst>
              </a:tr>
              <a:tr h="211971">
                <a:tc>
                  <a:txBody>
                    <a:bodyPr/>
                    <a:lstStyle/>
                    <a:p>
                      <a:pPr algn="ctr" fontAlgn="base">
                        <a:lnSpc>
                          <a:spcPct val="100000"/>
                        </a:lnSpc>
                        <a:spcBef>
                          <a:spcPts val="600"/>
                        </a:spcBef>
                        <a:spcAft>
                          <a:spcPts val="60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1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algn="l" fontAlgn="base">
                        <a:lnSpc>
                          <a:spcPct val="100000"/>
                        </a:lnSpc>
                        <a:spcBef>
                          <a:spcPts val="0"/>
                        </a:spcBef>
                        <a:spcAft>
                          <a:spcPts val="0"/>
                        </a:spcAft>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Opening </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algn="l" fontAlgn="base">
                        <a:lnSpc>
                          <a:spcPct val="100000"/>
                        </a:lnSpc>
                        <a:spcBef>
                          <a:spcPts val="0"/>
                        </a:spcBef>
                        <a:spcAft>
                          <a:spcPts val="0"/>
                        </a:spcAft>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70865982"/>
                  </a:ext>
                </a:extLst>
              </a:tr>
              <a:tr h="466335">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Opening Remarks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Meeting Objectives and Review of the agenda </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Introduction of participants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2456387"/>
                  </a:ext>
                </a:extLst>
              </a:tr>
              <a:tr h="217354">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2 </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Introduction to the main data sources on the 7 Dimensions of Exclusion (7DE): </a:t>
                      </a:r>
                      <a:r>
                        <a:rPr lang="en-GB" sz="9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Administrative data</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48452669"/>
                  </a:ext>
                </a:extLst>
              </a:tr>
              <a:tr h="720700">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Benefits and limitations of administrative data</a:t>
                      </a:r>
                    </a:p>
                    <a:p>
                      <a:pPr marL="171450" marR="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tabLst/>
                        <a:defRP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Visibility model</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Available data sources and findings of the data inventory tool</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Overview of key indicators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Use of 7DE Calculation tool &amp; visualizations</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Section 3.1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B</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3.1</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3.2</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3.2</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3437686286"/>
                  </a:ext>
                </a:extLst>
              </a:tr>
              <a:tr h="0">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3</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Household survey and population census data</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pPr marL="0" indent="0" algn="l" fontAlgn="base">
                        <a:lnSpc>
                          <a:spcPct val="100000"/>
                        </a:lnSpc>
                        <a:spcBef>
                          <a:spcPts val="0"/>
                        </a:spcBef>
                        <a:spcAft>
                          <a:spcPts val="0"/>
                        </a:spcAft>
                        <a:buFont typeface="Arial" panose="020B0604020202020204" pitchFamily="34" charset="0"/>
                        <a:buNone/>
                      </a:pP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48635434"/>
                  </a:ext>
                </a:extLst>
              </a:tr>
              <a:tr h="593518">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Benefits and limitations of household survey and population census data</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Available data sources and findings of the data inventory tool</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Overview of key indicators (disaggregation; school exposure)</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Use of Stata code for 7DE; school exposure</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Section 3.1 </a:t>
                      </a: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3.1</a:t>
                      </a:r>
                    </a:p>
                    <a:p>
                      <a:pPr algn="l" fontAlgn="base">
                        <a:lnSpc>
                          <a:spcPct val="100000"/>
                        </a:lnSpc>
                        <a:spcBef>
                          <a:spcPts val="0"/>
                        </a:spcBef>
                        <a:spcAft>
                          <a:spcPts val="0"/>
                        </a:spcAft>
                      </a:pPr>
                      <a:r>
                        <a:rPr lang="en-GB"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4.1</a:t>
                      </a:r>
                    </a:p>
                    <a:p>
                      <a:pPr marL="0" indent="0" algn="l"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G</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388516069"/>
                  </a:ext>
                </a:extLst>
              </a:tr>
              <a:tr h="0">
                <a:tc>
                  <a:txBody>
                    <a:bodyPr/>
                    <a:lstStyle/>
                    <a:p>
                      <a:pPr marL="0" indent="0" algn="ctr" defTabSz="914400" rtl="0" eaLnBrk="1" fontAlgn="base" latinLnBrk="0" hangingPunct="1">
                        <a:lnSpc>
                          <a:spcPct val="100000"/>
                        </a:lnSpc>
                        <a:spcBef>
                          <a:spcPts val="0"/>
                        </a:spcBef>
                        <a:spcAft>
                          <a:spcPts val="0"/>
                        </a:spcAft>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SESSION 4</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Guidance for analyzing specific profiles</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34915954"/>
                  </a:ext>
                </a:extLst>
              </a:tr>
              <a:tr h="439767">
                <a:tc>
                  <a:txBody>
                    <a:bodyPr/>
                    <a:lstStyle/>
                    <a:p>
                      <a:pPr marL="0" indent="0" algn="ctr" fontAlgn="base">
                        <a:lnSpc>
                          <a:spcPct val="100000"/>
                        </a:lnSpc>
                        <a:spcBef>
                          <a:spcPts val="0"/>
                        </a:spcBef>
                        <a:spcAft>
                          <a:spcPts val="0"/>
                        </a:spcAft>
                        <a:buFont typeface="Arial" panose="020B0604020202020204" pitchFamily="34" charset="0"/>
                        <a:buNone/>
                      </a:pP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OOSC in emergencies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Children in child labour</a:t>
                      </a:r>
                    </a:p>
                    <a:p>
                      <a:pPr marL="171450" marR="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tabLst/>
                        <a:defRP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Children with disabilities</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Children from specific ethno-linguistic groups </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C</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D</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E</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F</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341007119"/>
                  </a:ext>
                </a:extLst>
              </a:tr>
              <a:tr h="196755">
                <a:tc>
                  <a:txBody>
                    <a:bodyPr/>
                    <a:lstStyle/>
                    <a:p>
                      <a:pPr marL="0" indent="0" algn="ctr" defTabSz="914400" rtl="0" eaLnBrk="1" fontAlgn="base" latinLnBrk="0" hangingPunct="1">
                        <a:lnSpc>
                          <a:spcPct val="100000"/>
                        </a:lnSpc>
                        <a:spcBef>
                          <a:spcPts val="0"/>
                        </a:spcBef>
                        <a:spcAft>
                          <a:spcPts val="0"/>
                        </a:spcAft>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SESSION 5</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r>
                        <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rPr>
                        <a:t>Analysis of children, adolescents &amp; youth at risk of dropping out</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a:txBody>
                    <a:bodyPr/>
                    <a:lstStyle/>
                    <a:p>
                      <a:pPr marL="0" lvl="0" indent="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None/>
                      </a:pPr>
                      <a:endParaRPr lang="en-CA" sz="900" b="1"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85166542"/>
                  </a:ext>
                </a:extLst>
              </a:tr>
              <a:tr h="439767">
                <a:tc>
                  <a:txBody>
                    <a:bodyPr/>
                    <a:lstStyle/>
                    <a:p>
                      <a:pPr marL="0" indent="0" algn="ctr">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Analysis of known risk factors (ABCs of dropout)</a:t>
                      </a:r>
                    </a:p>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Dropout risk</a:t>
                      </a:r>
                    </a:p>
                    <a:p>
                      <a:pPr marL="171450" marR="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tabLst/>
                        <a:defRP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Cumulative risk analysis</a:t>
                      </a:r>
                    </a:p>
                    <a:p>
                      <a:pPr marL="171450" marR="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tabLst/>
                        <a:defRPr/>
                      </a:pPr>
                      <a:r>
                        <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Flow in and out of the schooling system</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4.2</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H</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Annex I</a:t>
                      </a:r>
                    </a:p>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4.2</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893557413"/>
                  </a:ext>
                </a:extLst>
              </a:tr>
              <a:tr h="183708">
                <a:tc>
                  <a:txBody>
                    <a:bodyPr/>
                    <a:lstStyle/>
                    <a:p>
                      <a:pPr marL="0" indent="0" algn="ctr" fontAlgn="base">
                        <a:lnSpc>
                          <a:spcPct val="100000"/>
                        </a:lnSpc>
                        <a:spcBef>
                          <a:spcPts val="0"/>
                        </a:spcBef>
                        <a:spcAft>
                          <a:spcPts val="0"/>
                        </a:spcAft>
                        <a:buFont typeface="Arial" panose="020B0604020202020204" pitchFamily="34" charset="0"/>
                        <a:buNone/>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SESSION 6</a:t>
                      </a:r>
                      <a:endParaRPr lang="en-CA" sz="10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gridSpan="2">
                  <a:txBody>
                    <a:bodyPr/>
                    <a:lstStyle/>
                    <a:p>
                      <a:pPr marL="0" indent="0" algn="l" fontAlgn="base">
                        <a:lnSpc>
                          <a:spcPct val="100000"/>
                        </a:lnSpc>
                        <a:spcBef>
                          <a:spcPts val="0"/>
                        </a:spcBef>
                        <a:spcAft>
                          <a:spcPts val="0"/>
                        </a:spcAft>
                        <a:buFont typeface="Arial" panose="020B0604020202020204" pitchFamily="34" charset="0"/>
                        <a:buNone/>
                      </a:pPr>
                      <a:r>
                        <a:rPr lang="en-GB" sz="900" b="1" dirty="0">
                          <a:solidFill>
                            <a:schemeClr val="tx1">
                              <a:lumMod val="75000"/>
                              <a:lumOff val="25000"/>
                            </a:schemeClr>
                          </a:solidFill>
                          <a:effectLst/>
                          <a:latin typeface="Arial" panose="020B0604020202020204" pitchFamily="34" charset="0"/>
                          <a:cs typeface="Arial" panose="020B0604020202020204" pitchFamily="34" charset="0"/>
                        </a:rPr>
                        <a:t> Next Steps for profiles chapter</a:t>
                      </a:r>
                      <a:endParaRPr lang="en-CA" sz="10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accent1">
                        <a:lumMod val="20000"/>
                        <a:lumOff val="80000"/>
                      </a:schemeClr>
                    </a:solidFill>
                  </a:tcPr>
                </a:tc>
                <a:tc hMerge="1">
                  <a:txBody>
                    <a:bodyPr/>
                    <a:lstStyle/>
                    <a:p>
                      <a:endParaRPr lang="en-CA"/>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2626538947"/>
                  </a:ext>
                </a:extLst>
              </a:tr>
              <a:tr h="439767">
                <a:tc>
                  <a:txBody>
                    <a:bodyPr/>
                    <a:lstStyle/>
                    <a:p>
                      <a:pPr marL="0" indent="0" algn="l">
                        <a:lnSpc>
                          <a:spcPct val="100000"/>
                        </a:lnSpc>
                        <a:spcBef>
                          <a:spcPts val="0"/>
                        </a:spcBef>
                        <a:spcAft>
                          <a:spcPts val="0"/>
                        </a:spcAft>
                        <a:buFont typeface="Arial" panose="020B0604020202020204" pitchFamily="34" charset="0"/>
                        <a:buNone/>
                      </a:pPr>
                      <a:endParaRPr lang="en-CA" sz="900" dirty="0">
                        <a:solidFill>
                          <a:schemeClr val="tx1">
                            <a:lumMod val="75000"/>
                            <a:lumOff val="25000"/>
                          </a:schemeClr>
                        </a:solidFill>
                        <a:effectLst/>
                        <a:latin typeface="Arial" panose="020B0604020202020204" pitchFamily="34" charset="0"/>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marL="171450" lvl="0"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dirty="0">
                          <a:solidFill>
                            <a:schemeClr val="tx1">
                              <a:lumMod val="75000"/>
                              <a:lumOff val="25000"/>
                            </a:schemeClr>
                          </a:solidFill>
                          <a:effectLst/>
                          <a:latin typeface="Arial" panose="020B0604020202020204" pitchFamily="34" charset="0"/>
                          <a:cs typeface="Arial" panose="020B0604020202020204" pitchFamily="34" charset="0"/>
                        </a:rPr>
                        <a:t>Ple</a:t>
                      </a: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nary discussion: </a:t>
                      </a:r>
                      <a:endParaRPr lang="en-CA"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Agree on key data sources, priority indicators and analysis for the profiles chapter</a:t>
                      </a:r>
                    </a:p>
                    <a:p>
                      <a:pPr marL="628650" marR="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tabLst/>
                        <a:defRP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Discuss possible data gaps and ways to address them</a:t>
                      </a:r>
                    </a:p>
                    <a:p>
                      <a:pPr marL="628650" lvl="1" indent="-171450" algn="l" defTabSz="914400" rtl="0" eaLnBrk="1" fontAlgn="base" latinLnBrk="0" hangingPunct="1">
                        <a:lnSpc>
                          <a:spcPct val="100000"/>
                        </a:lnSpc>
                        <a:spcBef>
                          <a:spcPts val="0"/>
                        </a:spcBef>
                        <a:spcAft>
                          <a:spcPts val="0"/>
                        </a:spcAft>
                        <a:buClr>
                          <a:srgbClr val="00A3DB"/>
                        </a:buClr>
                        <a:buSzPts val="1000"/>
                        <a:buFont typeface="Arial" panose="020B0604020202020204" pitchFamily="34" charset="0"/>
                        <a:buChar char="•"/>
                      </a:pPr>
                      <a:r>
                        <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rPr>
                        <a:t>Division of responsibility for completion of profiles chapter</a:t>
                      </a: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tc>
                  <a:txBody>
                    <a:bodyPr/>
                    <a:lstStyle/>
                    <a:p>
                      <a:pPr algn="l" fontAlgn="base">
                        <a:lnSpc>
                          <a:spcPct val="100000"/>
                        </a:lnSpc>
                        <a:spcBef>
                          <a:spcPts val="0"/>
                        </a:spcBef>
                        <a:spcAft>
                          <a:spcPts val="0"/>
                        </a:spcAft>
                      </a:pPr>
                      <a:r>
                        <a:rPr lang="en-CA" sz="900"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rPr>
                        <a:t>Section 4.4</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900" dirty="0">
                          <a:solidFill>
                            <a:schemeClr val="tx1">
                              <a:lumMod val="75000"/>
                              <a:lumOff val="25000"/>
                            </a:schemeClr>
                          </a:solidFill>
                          <a:effectLst/>
                          <a:latin typeface="Arial" panose="020B0604020202020204" pitchFamily="34" charset="0"/>
                          <a:cs typeface="Arial" panose="020B0604020202020204" pitchFamily="34" charset="0"/>
                        </a:rPr>
                        <a:t>Section 2.2</a:t>
                      </a:r>
                      <a:endParaRPr lang="en-GB" sz="900" kern="120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a:lnL w="12700" cap="flat" cmpd="sng" algn="ctr">
                      <a:solidFill>
                        <a:srgbClr val="77777A"/>
                      </a:solidFill>
                      <a:prstDash val="solid"/>
                      <a:round/>
                      <a:headEnd type="none" w="med" len="med"/>
                      <a:tailEnd type="none" w="med" len="med"/>
                    </a:lnL>
                    <a:lnR w="12700" cap="flat" cmpd="sng" algn="ctr">
                      <a:solidFill>
                        <a:srgbClr val="77777A"/>
                      </a:solidFill>
                      <a:prstDash val="solid"/>
                      <a:round/>
                      <a:headEnd type="none" w="med" len="med"/>
                      <a:tailEnd type="none" w="med" len="med"/>
                    </a:lnR>
                    <a:lnT w="12700" cap="flat" cmpd="sng" algn="ctr">
                      <a:solidFill>
                        <a:srgbClr val="77777A"/>
                      </a:solidFill>
                      <a:prstDash val="solid"/>
                      <a:round/>
                      <a:headEnd type="none" w="med" len="med"/>
                      <a:tailEnd type="none" w="med" len="med"/>
                    </a:lnT>
                    <a:lnB w="12700" cap="flat" cmpd="sng" algn="ctr">
                      <a:solidFill>
                        <a:srgbClr val="77777A"/>
                      </a:solidFill>
                      <a:prstDash val="solid"/>
                      <a:round/>
                      <a:headEnd type="none" w="med" len="med"/>
                      <a:tailEnd type="none" w="med" len="med"/>
                    </a:lnB>
                    <a:solidFill>
                      <a:schemeClr val="bg1"/>
                    </a:solidFill>
                  </a:tcPr>
                </a:tc>
                <a:extLst>
                  <a:ext uri="{0D108BD9-81ED-4DB2-BD59-A6C34878D82A}">
                    <a16:rowId xmlns:a16="http://schemas.microsoft.com/office/drawing/2014/main" val="1755942771"/>
                  </a:ext>
                </a:extLst>
              </a:tr>
            </a:tbl>
          </a:graphicData>
        </a:graphic>
      </p:graphicFrame>
      <p:sp>
        <p:nvSpPr>
          <p:cNvPr id="3" name="TextBox 2">
            <a:extLst>
              <a:ext uri="{FF2B5EF4-FFF2-40B4-BE49-F238E27FC236}">
                <a16:creationId xmlns:a16="http://schemas.microsoft.com/office/drawing/2014/main" id="{EF7BA7D9-73C5-5120-FBEB-6DFED8CB1377}"/>
              </a:ext>
            </a:extLst>
          </p:cNvPr>
          <p:cNvSpPr txBox="1"/>
          <p:nvPr/>
        </p:nvSpPr>
        <p:spPr>
          <a:xfrm>
            <a:off x="838200" y="1799550"/>
            <a:ext cx="4800600" cy="2585323"/>
          </a:xfrm>
          <a:prstGeom prst="rect">
            <a:avLst/>
          </a:prstGeom>
          <a:noFill/>
        </p:spPr>
        <p:txBody>
          <a:bodyPr wrap="square" rtlCol="0">
            <a:spAutoFit/>
          </a:bodyPr>
          <a:lstStyle/>
          <a:p>
            <a:pPr marL="285750" indent="-285750">
              <a:buFont typeface="Arial" panose="020B0604020202020204" pitchFamily="34" charset="0"/>
              <a:buChar char="•"/>
            </a:pPr>
            <a:r>
              <a:rPr lang="en-CA" sz="2400" dirty="0">
                <a:solidFill>
                  <a:schemeClr val="tx1">
                    <a:lumMod val="75000"/>
                    <a:lumOff val="25000"/>
                  </a:schemeClr>
                </a:solidFill>
              </a:rPr>
              <a:t>Session 1:</a:t>
            </a:r>
          </a:p>
          <a:p>
            <a:pPr marL="285750" indent="-285750">
              <a:buFont typeface="Arial" panose="020B0604020202020204" pitchFamily="34" charset="0"/>
              <a:buChar char="•"/>
            </a:pPr>
            <a:r>
              <a:rPr lang="en-CA" sz="2400" dirty="0">
                <a:solidFill>
                  <a:schemeClr val="tx1">
                    <a:lumMod val="75000"/>
                    <a:lumOff val="25000"/>
                  </a:schemeClr>
                </a:solidFill>
              </a:rPr>
              <a:t>Session 2:</a:t>
            </a:r>
          </a:p>
          <a:p>
            <a:pPr marL="285750" indent="-285750">
              <a:buFont typeface="Arial" panose="020B0604020202020204" pitchFamily="34" charset="0"/>
              <a:buChar char="•"/>
            </a:pPr>
            <a:r>
              <a:rPr lang="en-CA" sz="2400" dirty="0">
                <a:solidFill>
                  <a:schemeClr val="tx1">
                    <a:lumMod val="75000"/>
                    <a:lumOff val="25000"/>
                  </a:schemeClr>
                </a:solidFill>
              </a:rPr>
              <a:t>Session 3:</a:t>
            </a:r>
          </a:p>
          <a:p>
            <a:pPr marL="285750" indent="-285750">
              <a:buFont typeface="Arial" panose="020B0604020202020204" pitchFamily="34" charset="0"/>
              <a:buChar char="•"/>
            </a:pPr>
            <a:r>
              <a:rPr lang="en-CA" sz="2400" dirty="0">
                <a:solidFill>
                  <a:schemeClr val="tx1">
                    <a:lumMod val="75000"/>
                    <a:lumOff val="25000"/>
                  </a:schemeClr>
                </a:solidFill>
              </a:rPr>
              <a:t>Session 4:</a:t>
            </a:r>
          </a:p>
          <a:p>
            <a:pPr marL="285750" indent="-285750">
              <a:buFont typeface="Arial" panose="020B0604020202020204" pitchFamily="34" charset="0"/>
              <a:buChar char="•"/>
            </a:pPr>
            <a:r>
              <a:rPr lang="en-CA" sz="2400" dirty="0">
                <a:solidFill>
                  <a:schemeClr val="tx1">
                    <a:lumMod val="75000"/>
                    <a:lumOff val="25000"/>
                  </a:schemeClr>
                </a:solidFill>
              </a:rPr>
              <a:t>Session 5:</a:t>
            </a:r>
          </a:p>
          <a:p>
            <a:pPr marL="285750" indent="-285750">
              <a:buFont typeface="Arial" panose="020B0604020202020204" pitchFamily="34" charset="0"/>
              <a:buChar char="•"/>
            </a:pPr>
            <a:r>
              <a:rPr lang="en-CA" sz="2400" dirty="0">
                <a:solidFill>
                  <a:schemeClr val="tx1">
                    <a:lumMod val="75000"/>
                    <a:lumOff val="25000"/>
                  </a:schemeClr>
                </a:solidFill>
              </a:rPr>
              <a:t>Session 6:</a:t>
            </a:r>
          </a:p>
          <a:p>
            <a:endParaRPr lang="en-CA" dirty="0"/>
          </a:p>
        </p:txBody>
      </p:sp>
    </p:spTree>
    <p:extLst>
      <p:ext uri="{BB962C8B-B14F-4D97-AF65-F5344CB8AC3E}">
        <p14:creationId xmlns:p14="http://schemas.microsoft.com/office/powerpoint/2010/main" val="3667855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CCAB-2A5D-A86E-FDD0-0583C094AD3B}"/>
              </a:ext>
            </a:extLst>
          </p:cNvPr>
          <p:cNvSpPr>
            <a:spLocks noGrp="1"/>
          </p:cNvSpPr>
          <p:nvPr>
            <p:ph type="title"/>
          </p:nvPr>
        </p:nvSpPr>
        <p:spPr/>
        <p:txBody>
          <a:bodyPr/>
          <a:lstStyle/>
          <a:p>
            <a:r>
              <a:rPr lang="en-CA" dirty="0"/>
              <a:t>Participants</a:t>
            </a:r>
          </a:p>
        </p:txBody>
      </p:sp>
      <p:sp>
        <p:nvSpPr>
          <p:cNvPr id="3" name="Content Placeholder 2">
            <a:extLst>
              <a:ext uri="{FF2B5EF4-FFF2-40B4-BE49-F238E27FC236}">
                <a16:creationId xmlns:a16="http://schemas.microsoft.com/office/drawing/2014/main" id="{067C9D6D-86C8-6208-2997-571A501703DE}"/>
              </a:ext>
            </a:extLst>
          </p:cNvPr>
          <p:cNvSpPr>
            <a:spLocks noGrp="1"/>
          </p:cNvSpPr>
          <p:nvPr>
            <p:ph idx="1"/>
          </p:nvPr>
        </p:nvSpPr>
        <p:spPr>
          <a:xfrm>
            <a:off x="838200" y="1825625"/>
            <a:ext cx="7497726" cy="4351338"/>
          </a:xfrm>
        </p:spPr>
        <p:txBody>
          <a:bodyPr/>
          <a:lstStyle/>
          <a:p>
            <a:pPr marL="0" indent="0">
              <a:buNone/>
            </a:pPr>
            <a:r>
              <a:rPr lang="en-CA" i="1" dirty="0">
                <a:solidFill>
                  <a:schemeClr val="tx1"/>
                </a:solidFill>
              </a:rPr>
              <a:t>[Note: Introduce participants, including members of the OOSCI steering committee and technical team (if already established)]</a:t>
            </a:r>
          </a:p>
        </p:txBody>
      </p:sp>
      <p:sp>
        <p:nvSpPr>
          <p:cNvPr id="4" name="Footer Placeholder 3">
            <a:extLst>
              <a:ext uri="{FF2B5EF4-FFF2-40B4-BE49-F238E27FC236}">
                <a16:creationId xmlns:a16="http://schemas.microsoft.com/office/drawing/2014/main" id="{C57F6E5C-DB88-C547-8712-A9A2372BBCF5}"/>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98DB5B70-EF15-DC98-C2AE-E12590BDD9FF}"/>
              </a:ext>
            </a:extLst>
          </p:cNvPr>
          <p:cNvSpPr>
            <a:spLocks noGrp="1"/>
          </p:cNvSpPr>
          <p:nvPr>
            <p:ph type="sldNum" sz="quarter" idx="12"/>
          </p:nvPr>
        </p:nvSpPr>
        <p:spPr/>
        <p:txBody>
          <a:bodyPr/>
          <a:lstStyle/>
          <a:p>
            <a:fld id="{D429F7A4-7C4A-6148-A6AA-ED73C8AE3448}" type="slidenum">
              <a:rPr lang="en-US" altLang="en-US" smtClean="0"/>
              <a:pPr/>
              <a:t>7</a:t>
            </a:fld>
            <a:endParaRPr lang="en-US" altLang="en-US" dirty="0"/>
          </a:p>
        </p:txBody>
      </p:sp>
      <p:sp>
        <p:nvSpPr>
          <p:cNvPr id="6" name="Rectangular Callout 7">
            <a:extLst>
              <a:ext uri="{FF2B5EF4-FFF2-40B4-BE49-F238E27FC236}">
                <a16:creationId xmlns:a16="http://schemas.microsoft.com/office/drawing/2014/main" id="{7C4D3FC4-5A74-09F5-BA69-6DED0815C0B3}"/>
              </a:ext>
            </a:extLst>
          </p:cNvPr>
          <p:cNvSpPr/>
          <p:nvPr/>
        </p:nvSpPr>
        <p:spPr>
          <a:xfrm>
            <a:off x="8918944" y="1413208"/>
            <a:ext cx="2713074" cy="2099597"/>
          </a:xfrm>
          <a:prstGeom prst="wedgeRectCallout">
            <a:avLst>
              <a:gd name="adj1" fmla="val -33158"/>
              <a:gd name="adj2" fmla="val 868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leo" panose="020F0502020204030203" pitchFamily="34" charset="77"/>
              </a:rPr>
              <a:t>[Share your name, organization and connection to children and adolescents out of school and at risk of dropping out]</a:t>
            </a:r>
          </a:p>
        </p:txBody>
      </p:sp>
    </p:spTree>
    <p:extLst>
      <p:ext uri="{BB962C8B-B14F-4D97-AF65-F5344CB8AC3E}">
        <p14:creationId xmlns:p14="http://schemas.microsoft.com/office/powerpoint/2010/main" val="142942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children sitting at a table&#10;&#10;Description automatically generated with low confidence">
            <a:extLst>
              <a:ext uri="{FF2B5EF4-FFF2-40B4-BE49-F238E27FC236}">
                <a16:creationId xmlns:a16="http://schemas.microsoft.com/office/drawing/2014/main" id="{F942BCE2-989F-1140-5479-8FE1BA35C9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DC8C8A77-CBDB-D0D4-3FD3-A904B36D5E39}"/>
              </a:ext>
            </a:extLst>
          </p:cNvPr>
          <p:cNvSpPr>
            <a:spLocks noGrp="1"/>
          </p:cNvSpPr>
          <p:nvPr>
            <p:ph type="title"/>
          </p:nvPr>
        </p:nvSpPr>
        <p:spPr/>
        <p:txBody>
          <a:bodyPr>
            <a:normAutofit/>
          </a:bodyPr>
          <a:lstStyle/>
          <a:p>
            <a:r>
              <a:rPr lang="en-US" dirty="0"/>
              <a:t>Administrative Data</a:t>
            </a:r>
          </a:p>
        </p:txBody>
      </p:sp>
      <p:sp>
        <p:nvSpPr>
          <p:cNvPr id="4" name="Text Placeholder 3">
            <a:extLst>
              <a:ext uri="{FF2B5EF4-FFF2-40B4-BE49-F238E27FC236}">
                <a16:creationId xmlns:a16="http://schemas.microsoft.com/office/drawing/2014/main" id="{7E7D91C5-6F3C-1B48-F1F8-EE241DE916B7}"/>
              </a:ext>
            </a:extLst>
          </p:cNvPr>
          <p:cNvSpPr>
            <a:spLocks noGrp="1"/>
          </p:cNvSpPr>
          <p:nvPr>
            <p:ph type="body" idx="1"/>
          </p:nvPr>
        </p:nvSpPr>
        <p:spPr/>
        <p:txBody>
          <a:bodyPr/>
          <a:lstStyle/>
          <a:p>
            <a:r>
              <a:rPr lang="en-US" dirty="0"/>
              <a:t>Data and Profiles Workshop</a:t>
            </a:r>
          </a:p>
        </p:txBody>
      </p:sp>
      <p:sp>
        <p:nvSpPr>
          <p:cNvPr id="5" name="Text Placeholder 4">
            <a:extLst>
              <a:ext uri="{FF2B5EF4-FFF2-40B4-BE49-F238E27FC236}">
                <a16:creationId xmlns:a16="http://schemas.microsoft.com/office/drawing/2014/main" id="{2ADC4CCF-DE74-F2DD-B474-835C652AC2FE}"/>
              </a:ext>
            </a:extLst>
          </p:cNvPr>
          <p:cNvSpPr>
            <a:spLocks noGrp="1"/>
          </p:cNvSpPr>
          <p:nvPr>
            <p:ph type="body" sz="quarter" idx="12"/>
          </p:nvPr>
        </p:nvSpPr>
        <p:spPr/>
        <p:txBody>
          <a:bodyPr/>
          <a:lstStyle/>
          <a:p>
            <a:r>
              <a:rPr lang="en-US" dirty="0"/>
              <a:t>Benefits and limitations of administrative data (3.1)</a:t>
            </a:r>
          </a:p>
          <a:p>
            <a:r>
              <a:rPr lang="en-US" dirty="0"/>
              <a:t>Visibility model (Annex B)</a:t>
            </a:r>
          </a:p>
          <a:p>
            <a:r>
              <a:rPr lang="en-US" dirty="0"/>
              <a:t>Available data sources and the data inventory tool (3.1)</a:t>
            </a:r>
          </a:p>
          <a:p>
            <a:r>
              <a:rPr lang="en-US" dirty="0"/>
              <a:t>Use of 7DE Calculation tool &amp; visualizations (3.2)</a:t>
            </a:r>
          </a:p>
        </p:txBody>
      </p:sp>
      <p:sp>
        <p:nvSpPr>
          <p:cNvPr id="6" name="Text Placeholder 5">
            <a:extLst>
              <a:ext uri="{FF2B5EF4-FFF2-40B4-BE49-F238E27FC236}">
                <a16:creationId xmlns:a16="http://schemas.microsoft.com/office/drawing/2014/main" id="{4921AEC9-DB33-617E-9FF2-8529C8898947}"/>
              </a:ext>
            </a:extLst>
          </p:cNvPr>
          <p:cNvSpPr>
            <a:spLocks noGrp="1"/>
          </p:cNvSpPr>
          <p:nvPr>
            <p:ph type="body" sz="quarter" idx="13"/>
          </p:nvPr>
        </p:nvSpPr>
        <p:spPr/>
        <p:txBody>
          <a:bodyPr/>
          <a:lstStyle/>
          <a:p>
            <a:r>
              <a:rPr lang="en-CA" b="0" i="0" dirty="0">
                <a:solidFill>
                  <a:schemeClr val="tx2">
                    <a:lumMod val="75000"/>
                  </a:schemeClr>
                </a:solidFill>
                <a:effectLst/>
                <a:latin typeface="AtlasGrotesk"/>
              </a:rPr>
              <a:t>© UNICEF/UNI177582/RICHTER</a:t>
            </a:r>
            <a:endParaRPr lang="en-US" dirty="0">
              <a:solidFill>
                <a:schemeClr val="tx2">
                  <a:lumMod val="75000"/>
                </a:schemeClr>
              </a:solidFill>
            </a:endParaRPr>
          </a:p>
        </p:txBody>
      </p:sp>
      <p:sp>
        <p:nvSpPr>
          <p:cNvPr id="7" name="Text Placeholder 6">
            <a:extLst>
              <a:ext uri="{FF2B5EF4-FFF2-40B4-BE49-F238E27FC236}">
                <a16:creationId xmlns:a16="http://schemas.microsoft.com/office/drawing/2014/main" id="{FDEC2681-DDBB-3E58-920B-D6DB2D054124}"/>
              </a:ext>
            </a:extLst>
          </p:cNvPr>
          <p:cNvSpPr>
            <a:spLocks noGrp="1"/>
          </p:cNvSpPr>
          <p:nvPr>
            <p:ph type="body" sz="quarter" idx="14"/>
          </p:nvPr>
        </p:nvSpPr>
        <p:spPr/>
        <p:txBody>
          <a:bodyPr/>
          <a:lstStyle/>
          <a:p>
            <a:r>
              <a:rPr lang="en-US" dirty="0"/>
              <a:t>2</a:t>
            </a:r>
          </a:p>
        </p:txBody>
      </p:sp>
      <p:sp>
        <p:nvSpPr>
          <p:cNvPr id="8" name="Rectangle 7">
            <a:extLst>
              <a:ext uri="{FF2B5EF4-FFF2-40B4-BE49-F238E27FC236}">
                <a16:creationId xmlns:a16="http://schemas.microsoft.com/office/drawing/2014/main" id="{DFE0B1F9-8455-952F-1841-4B201B8A367E}"/>
              </a:ext>
            </a:extLst>
          </p:cNvPr>
          <p:cNvSpPr/>
          <p:nvPr/>
        </p:nvSpPr>
        <p:spPr>
          <a:xfrm>
            <a:off x="5169" y="4384870"/>
            <a:ext cx="12192000" cy="275493"/>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02BD4-1DB6-71D6-BFD6-2216DE2E5AA2}"/>
              </a:ext>
            </a:extLst>
          </p:cNvPr>
          <p:cNvSpPr/>
          <p:nvPr/>
        </p:nvSpPr>
        <p:spPr>
          <a:xfrm>
            <a:off x="0" y="111941"/>
            <a:ext cx="2213002" cy="1510911"/>
          </a:xfrm>
          <a:prstGeom prst="rect">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E2E3DC-2591-1C66-ADD3-CDAC68EF5E1A}"/>
              </a:ext>
            </a:extLst>
          </p:cNvPr>
          <p:cNvSpPr txBox="1"/>
          <p:nvPr/>
        </p:nvSpPr>
        <p:spPr>
          <a:xfrm>
            <a:off x="0" y="158107"/>
            <a:ext cx="2213002" cy="276999"/>
          </a:xfrm>
          <a:prstGeom prst="rect">
            <a:avLst/>
          </a:prstGeom>
          <a:noFill/>
        </p:spPr>
        <p:txBody>
          <a:bodyPr wrap="square" rtlCol="0" anchor="ctr">
            <a:spAutoFit/>
          </a:bodyPr>
          <a:lstStyle/>
          <a:p>
            <a:pPr algn="ctr"/>
            <a:r>
              <a:rPr lang="en-US" sz="1200" b="0" i="0" spc="80" baseline="0" dirty="0">
                <a:solidFill>
                  <a:schemeClr val="bg1"/>
                </a:solidFill>
                <a:latin typeface="Aleo" panose="020F0502020204030203" pitchFamily="34" charset="77"/>
              </a:rPr>
              <a:t>TOPICS COVERED</a:t>
            </a:r>
          </a:p>
        </p:txBody>
      </p:sp>
      <p:sp>
        <p:nvSpPr>
          <p:cNvPr id="11" name="Text Placeholder 28">
            <a:extLst>
              <a:ext uri="{FF2B5EF4-FFF2-40B4-BE49-F238E27FC236}">
                <a16:creationId xmlns:a16="http://schemas.microsoft.com/office/drawing/2014/main" id="{970E4F1D-8525-AA33-B42A-3D4281B93D8E}"/>
              </a:ext>
            </a:extLst>
          </p:cNvPr>
          <p:cNvSpPr txBox="1">
            <a:spLocks/>
          </p:cNvSpPr>
          <p:nvPr/>
        </p:nvSpPr>
        <p:spPr>
          <a:xfrm>
            <a:off x="61471" y="495709"/>
            <a:ext cx="2051639" cy="10034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benefits and limitations of administrative data?</a:t>
            </a:r>
          </a:p>
          <a:p>
            <a:r>
              <a:rPr lang="en-US" dirty="0"/>
              <a:t>What is the visibility model?</a:t>
            </a:r>
          </a:p>
          <a:p>
            <a:r>
              <a:rPr lang="en-US" dirty="0"/>
              <a:t>What are key indicators?</a:t>
            </a:r>
          </a:p>
        </p:txBody>
      </p:sp>
    </p:spTree>
    <p:extLst>
      <p:ext uri="{BB962C8B-B14F-4D97-AF65-F5344CB8AC3E}">
        <p14:creationId xmlns:p14="http://schemas.microsoft.com/office/powerpoint/2010/main" val="2187962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979-37E1-D092-5324-FDD8CA05C0F9}"/>
              </a:ext>
            </a:extLst>
          </p:cNvPr>
          <p:cNvSpPr>
            <a:spLocks noGrp="1"/>
          </p:cNvSpPr>
          <p:nvPr>
            <p:ph type="title"/>
          </p:nvPr>
        </p:nvSpPr>
        <p:spPr>
          <a:xfrm>
            <a:off x="838200" y="365125"/>
            <a:ext cx="11018178" cy="1325563"/>
          </a:xfrm>
        </p:spPr>
        <p:txBody>
          <a:bodyPr/>
          <a:lstStyle/>
          <a:p>
            <a:r>
              <a:rPr lang="en-US" dirty="0"/>
              <a:t>What Are Administrative Data?</a:t>
            </a:r>
          </a:p>
        </p:txBody>
      </p:sp>
      <p:sp>
        <p:nvSpPr>
          <p:cNvPr id="3" name="Content Placeholder 2">
            <a:extLst>
              <a:ext uri="{FF2B5EF4-FFF2-40B4-BE49-F238E27FC236}">
                <a16:creationId xmlns:a16="http://schemas.microsoft.com/office/drawing/2014/main" id="{9073F2A4-272E-06E4-FCD5-EF471D6BB868}"/>
              </a:ext>
            </a:extLst>
          </p:cNvPr>
          <p:cNvSpPr>
            <a:spLocks noGrp="1"/>
          </p:cNvSpPr>
          <p:nvPr>
            <p:ph idx="1"/>
          </p:nvPr>
        </p:nvSpPr>
        <p:spPr>
          <a:xfrm>
            <a:off x="838199" y="1825625"/>
            <a:ext cx="9415409" cy="4351338"/>
          </a:xfrm>
        </p:spPr>
        <p:txBody>
          <a:bodyPr>
            <a:normAutofit/>
          </a:bodyPr>
          <a:lstStyle/>
          <a:p>
            <a:pPr marL="512763" lvl="1" indent="-403225" eaLnBrk="1" hangingPunct="1">
              <a:buFontTx/>
              <a:buChar char="•"/>
            </a:pPr>
            <a:r>
              <a:rPr lang="en-US" altLang="en-US" sz="2400" dirty="0">
                <a:latin typeface="Calibri" pitchFamily="34" charset="0"/>
              </a:rPr>
              <a:t>In education: Data on students, schools and staff collected by schools through a school census, that is usually annual and feeds into national EMIS systems</a:t>
            </a:r>
          </a:p>
          <a:p>
            <a:pPr marL="969963" lvl="2" indent="-403225">
              <a:buFontTx/>
              <a:buChar char="•"/>
            </a:pPr>
            <a:r>
              <a:rPr lang="en-US" altLang="en-US" sz="2200" dirty="0">
                <a:latin typeface="Calibri" pitchFamily="34" charset="0"/>
              </a:rPr>
              <a:t>Some EMIS systems have unique student identifiers</a:t>
            </a:r>
          </a:p>
          <a:p>
            <a:pPr marL="512763" lvl="1" indent="-403225" eaLnBrk="1" hangingPunct="1">
              <a:buFontTx/>
              <a:buChar char="•"/>
            </a:pPr>
            <a:r>
              <a:rPr lang="en-US" altLang="en-US" sz="2400" dirty="0">
                <a:latin typeface="Calibri" pitchFamily="34" charset="0"/>
              </a:rPr>
              <a:t>Other ministries and sectors also collect administrative data (ex. health, civil registry, social protection) which may be useful for studying out-of-school children and children at risk of dropping out</a:t>
            </a:r>
          </a:p>
          <a:p>
            <a:pPr marL="109538" lvl="1" indent="0" eaLnBrk="1" hangingPunct="1">
              <a:buNone/>
            </a:pPr>
            <a:endParaRPr lang="en-CA" dirty="0"/>
          </a:p>
        </p:txBody>
      </p:sp>
      <p:sp>
        <p:nvSpPr>
          <p:cNvPr id="4" name="Footer Placeholder 3">
            <a:extLst>
              <a:ext uri="{FF2B5EF4-FFF2-40B4-BE49-F238E27FC236}">
                <a16:creationId xmlns:a16="http://schemas.microsoft.com/office/drawing/2014/main" id="{2AA0A334-0248-02CC-9635-99CA30E0B7B0}"/>
              </a:ext>
            </a:extLst>
          </p:cNvPr>
          <p:cNvSpPr>
            <a:spLocks noGrp="1"/>
          </p:cNvSpPr>
          <p:nvPr>
            <p:ph type="ftr" sz="quarter" idx="11"/>
          </p:nvPr>
        </p:nvSpPr>
        <p:spPr/>
        <p:txBody>
          <a:bodyPr/>
          <a:lstStyle/>
          <a:p>
            <a:r>
              <a:rPr lang="en-US"/>
              <a:t>Global Out-of-school Children Initiative</a:t>
            </a:r>
            <a:endParaRPr lang="en-US" dirty="0"/>
          </a:p>
        </p:txBody>
      </p:sp>
      <p:sp>
        <p:nvSpPr>
          <p:cNvPr id="5" name="Slide Number Placeholder 4">
            <a:extLst>
              <a:ext uri="{FF2B5EF4-FFF2-40B4-BE49-F238E27FC236}">
                <a16:creationId xmlns:a16="http://schemas.microsoft.com/office/drawing/2014/main" id="{1374DA8A-B4D7-B158-CED2-4C5D109CD8FE}"/>
              </a:ext>
            </a:extLst>
          </p:cNvPr>
          <p:cNvSpPr>
            <a:spLocks noGrp="1"/>
          </p:cNvSpPr>
          <p:nvPr>
            <p:ph type="sldNum" sz="quarter" idx="12"/>
          </p:nvPr>
        </p:nvSpPr>
        <p:spPr/>
        <p:txBody>
          <a:bodyPr/>
          <a:lstStyle/>
          <a:p>
            <a:fld id="{D429F7A4-7C4A-6148-A6AA-ED73C8AE3448}" type="slidenum">
              <a:rPr lang="en-US" altLang="en-US" smtClean="0"/>
              <a:pPr/>
              <a:t>9</a:t>
            </a:fld>
            <a:endParaRPr lang="en-US" altLang="en-US" dirty="0"/>
          </a:p>
        </p:txBody>
      </p:sp>
    </p:spTree>
    <p:extLst>
      <p:ext uri="{BB962C8B-B14F-4D97-AF65-F5344CB8AC3E}">
        <p14:creationId xmlns:p14="http://schemas.microsoft.com/office/powerpoint/2010/main" val="2682822625"/>
      </p:ext>
    </p:extLst>
  </p:cSld>
  <p:clrMapOvr>
    <a:masterClrMapping/>
  </p:clrMapOvr>
</p:sld>
</file>

<file path=ppt/theme/theme1.xml><?xml version="1.0" encoding="utf-8"?>
<a:theme xmlns:a="http://schemas.openxmlformats.org/drawingml/2006/main" name="UNICEF OOSCI Theme">
  <a:themeElements>
    <a:clrScheme name="UNICEF">
      <a:dk1>
        <a:srgbClr val="000000"/>
      </a:dk1>
      <a:lt1>
        <a:srgbClr val="FFFFFF"/>
      </a:lt1>
      <a:dk2>
        <a:srgbClr val="777778"/>
      </a:dk2>
      <a:lt2>
        <a:srgbClr val="D7D0C8"/>
      </a:lt2>
      <a:accent1>
        <a:srgbClr val="00AEEF"/>
      </a:accent1>
      <a:accent2>
        <a:srgbClr val="364DA1"/>
      </a:accent2>
      <a:accent3>
        <a:srgbClr val="691D74"/>
      </a:accent3>
      <a:accent4>
        <a:srgbClr val="F16920"/>
      </a:accent4>
      <a:accent5>
        <a:srgbClr val="7FBD41"/>
      </a:accent5>
      <a:accent6>
        <a:srgbClr val="E13319"/>
      </a:accent6>
      <a:hlink>
        <a:srgbClr val="364DA1"/>
      </a:hlink>
      <a:folHlink>
        <a:srgbClr val="00AEE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4DEC1F0761294CACFB2EA050F371B4" ma:contentTypeVersion="10" ma:contentTypeDescription="Create a new document." ma:contentTypeScope="" ma:versionID="ba7bd7fd6c37a766db1c43223ec9393b">
  <xsd:schema xmlns:xsd="http://www.w3.org/2001/XMLSchema" xmlns:xs="http://www.w3.org/2001/XMLSchema" xmlns:p="http://schemas.microsoft.com/office/2006/metadata/properties" xmlns:ns2="ca37cef5-d76b-462f-b7df-99e96f74f866" xmlns:ns3="b4f6ec6a-dcf3-479e-8d5a-eeb3a74b8654" xmlns:ns4="ca283e0b-db31-4043-a2ef-b80661bf084a" targetNamespace="http://schemas.microsoft.com/office/2006/metadata/properties" ma:root="true" ma:fieldsID="5c2f7b146b1670dd9b06699ced5ddc68" ns2:_="" ns3:_="" ns4:_="">
    <xsd:import namespace="ca37cef5-d76b-462f-b7df-99e96f74f866"/>
    <xsd:import namespace="b4f6ec6a-dcf3-479e-8d5a-eeb3a74b8654"/>
    <xsd:import namespace="ca283e0b-db31-4043-a2ef-b80661bf084a"/>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4:TaxCatchAll"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7cef5-d76b-462f-b7df-99e96f74f86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f6ec6a-dcf3-479e-8d5a-eeb3a74b8654"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283e0b-db31-4043-a2ef-b80661bf084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e54d47d-42a3-4214-8ca8-1b80455558f9}" ma:internalName="TaxCatchAll" ma:showField="CatchAllData" ma:web="ca37cef5-d76b-462f-b7df-99e96f74f8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283e0b-db31-4043-a2ef-b80661bf084a" xsi:nil="true"/>
    <_dlc_DocId xmlns="ca37cef5-d76b-462f-b7df-99e96f74f866">RFHZET2QM3D3-1700166127-191</_dlc_DocId>
    <_dlc_DocIdUrl xmlns="ca37cef5-d76b-462f-b7df-99e96f74f866">
      <Url>https://unicef.sharepoint.com/teams/PD-OOSCI/_layouts/15/DocIdRedir.aspx?ID=RFHZET2QM3D3-1700166127-191</Url>
      <Description>RFHZET2QM3D3-1700166127-191</Description>
    </_dlc_DocIdUrl>
    <lcf76f155ced4ddcb4097134ff3c332f xmlns="b4f6ec6a-dcf3-479e-8d5a-eeb3a74b8654">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79116-3669-40DB-8337-4672EA243B1A}"/>
</file>

<file path=customXml/itemProps2.xml><?xml version="1.0" encoding="utf-8"?>
<ds:datastoreItem xmlns:ds="http://schemas.openxmlformats.org/officeDocument/2006/customXml" ds:itemID="{030A80EC-47FE-4EC0-A9CA-0CCCF4CDD728}">
  <ds:schemaRefs>
    <ds:schemaRef ds:uri="http://schemas.microsoft.com/office/2006/metadata/properties"/>
    <ds:schemaRef ds:uri="http://purl.org/dc/dcmitype/"/>
    <ds:schemaRef ds:uri="http://schemas.microsoft.com/office/2006/documentManagement/types"/>
    <ds:schemaRef ds:uri="http://purl.org/dc/terms/"/>
    <ds:schemaRef ds:uri="http://schemas.microsoft.com/office/infopath/2007/PartnerControls"/>
    <ds:schemaRef ds:uri="b4f6ec6a-dcf3-479e-8d5a-eeb3a74b8654"/>
    <ds:schemaRef ds:uri="http://schemas.openxmlformats.org/package/2006/metadata/core-properties"/>
    <ds:schemaRef ds:uri="ca283e0b-db31-4043-a2ef-b80661bf084a"/>
    <ds:schemaRef ds:uri="ca37cef5-d76b-462f-b7df-99e96f74f866"/>
    <ds:schemaRef ds:uri="http://www.w3.org/XML/1998/namespace"/>
    <ds:schemaRef ds:uri="http://purl.org/dc/elements/1.1/"/>
  </ds:schemaRefs>
</ds:datastoreItem>
</file>

<file path=customXml/itemProps3.xml><?xml version="1.0" encoding="utf-8"?>
<ds:datastoreItem xmlns:ds="http://schemas.openxmlformats.org/officeDocument/2006/customXml" ds:itemID="{F9333B68-1E87-405F-A8FC-844C454ADB5F}">
  <ds:schemaRefs>
    <ds:schemaRef ds:uri="http://schemas.microsoft.com/sharepoint/events"/>
  </ds:schemaRefs>
</ds:datastoreItem>
</file>

<file path=customXml/itemProps4.xml><?xml version="1.0" encoding="utf-8"?>
<ds:datastoreItem xmlns:ds="http://schemas.openxmlformats.org/officeDocument/2006/customXml" ds:itemID="{441DEEA1-25DE-4E62-9997-3FA1B9F5B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6236</TotalTime>
  <Words>5269</Words>
  <Application>Microsoft Office PowerPoint</Application>
  <PresentationFormat>Widescreen</PresentationFormat>
  <Paragraphs>581</Paragraphs>
  <Slides>44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Aleo</vt:lpstr>
      <vt:lpstr>Aleo Light</vt:lpstr>
      <vt:lpstr>Arial</vt:lpstr>
      <vt:lpstr>AtlasGrotesk</vt:lpstr>
      <vt:lpstr>Calibri</vt:lpstr>
      <vt:lpstr>Univers LT Pro 45 Light</vt:lpstr>
      <vt:lpstr>UNICEF OOSCI Theme</vt:lpstr>
      <vt:lpstr>How to use this slide deck</vt:lpstr>
      <vt:lpstr>Data &amp; Profiles Workshop</vt:lpstr>
      <vt:lpstr>Opening Session</vt:lpstr>
      <vt:lpstr>Workshop Objectives</vt:lpstr>
      <vt:lpstr>OOSCI Data and Profiles Chapter Structure</vt:lpstr>
      <vt:lpstr>Agenda</vt:lpstr>
      <vt:lpstr>Participants</vt:lpstr>
      <vt:lpstr>Administrative Data</vt:lpstr>
      <vt:lpstr>What Are Administrative Data?</vt:lpstr>
      <vt:lpstr>Benefits and Limitations of Administrative Data</vt:lpstr>
      <vt:lpstr>Visibility Model</vt:lpstr>
      <vt:lpstr>Available Data Sources and the Data Inventory Tool</vt:lpstr>
      <vt:lpstr>Findings from the Data Quality Assessment Tool</vt:lpstr>
      <vt:lpstr>Seven Dimensions of Exclusion (7DE)</vt:lpstr>
      <vt:lpstr>Overview of Key Indicators (Administrative Data)</vt:lpstr>
      <vt:lpstr>Use of 7DE Calculation Tool</vt:lpstr>
      <vt:lpstr>Visualizations from the 7DE Tool</vt:lpstr>
      <vt:lpstr>Household Survey and Census Data</vt:lpstr>
      <vt:lpstr>What are Household Survey and Census Data?</vt:lpstr>
      <vt:lpstr>Benefits and Limitations of Household Survey and Census Data</vt:lpstr>
      <vt:lpstr>Available Data Sources and the Data Inventory Tool</vt:lpstr>
      <vt:lpstr>Findings from the Data Quality Assessment Tool</vt:lpstr>
      <vt:lpstr>Overview of Key Indicators</vt:lpstr>
      <vt:lpstr>School Exposure of Out-of-School Children and Adolescents</vt:lpstr>
      <vt:lpstr>Tools: Stata Code, 7DE Tool, Annexes</vt:lpstr>
      <vt:lpstr>Guidance for Analyzing Specific Profiles</vt:lpstr>
      <vt:lpstr>Children in Emergencies</vt:lpstr>
      <vt:lpstr>Children in Child Labour </vt:lpstr>
      <vt:lpstr>Children with Disabilities</vt:lpstr>
      <vt:lpstr>Children from Specific Ethno-Linguistic Groups </vt:lpstr>
      <vt:lpstr>[Placeholder slide for additional priority profiles to include in analysis]</vt:lpstr>
      <vt:lpstr>Analysis of Risk of Dropping Out</vt:lpstr>
      <vt:lpstr>Children, Adolescents and Youth at Risk of Dropping Out</vt:lpstr>
      <vt:lpstr>Two Ways to Analyze Risk of Dropout (DE 4, 5 and 7)</vt:lpstr>
      <vt:lpstr>Two Ways to Analyze Risk of Dropout (DE 4, 5 and 7)</vt:lpstr>
      <vt:lpstr>Flow in and out of the Schooling System</vt:lpstr>
      <vt:lpstr>Current Trend Analysis to Identify Exclusion Points in the Education System</vt:lpstr>
      <vt:lpstr>Education Pathway Analysis</vt:lpstr>
      <vt:lpstr>Cumulative Risk Analysis &amp; Regression</vt:lpstr>
      <vt:lpstr>Next Steps for Profiles Chapter</vt:lpstr>
      <vt:lpstr>Discussion: Main Data Sources, Indicators and Analysis for Data and Profiles Chapters</vt:lpstr>
      <vt:lpstr>Discussion: Possible Data Gaps</vt:lpstr>
      <vt:lpstr>Next Steps for Completion of Data and Profiles Chapters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Big Yellow Taxi, Inc.</dc:creator>
  <cp:keywords/>
  <dc:description/>
  <cp:lastModifiedBy>Sheena Bell</cp:lastModifiedBy>
  <cp:revision>330</cp:revision>
  <dcterms:created xsi:type="dcterms:W3CDTF">2021-11-14T03:57:20Z</dcterms:created>
  <dcterms:modified xsi:type="dcterms:W3CDTF">2023-08-11T00:24:33Z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0x010100A64DEC1F0761294CACFB2EA050F371B4</vt:lpwstr>
  </property>
  <property fmtid="{D5CDD505-2E9C-101B-9397-08002B2CF9AE}" pid="3" name="_dlc_DocIdItemGuid">
    <vt:lpwstr>ecdb546e-d2bf-4b9a-9afc-d38cea740826</vt:lpwstr>
  </property>
  <property fmtid="{D5CDD505-2E9C-101B-9397-08002B2CF9AE}" pid="4" name="MediaServiceImageTags">
    <vt:lpwstr/>
  </property>
</Properties>
</file>